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6" r:id="rId1"/>
  </p:sldMasterIdLst>
  <p:notesMasterIdLst>
    <p:notesMasterId r:id="rId15"/>
  </p:notesMasterIdLst>
  <p:handoutMasterIdLst>
    <p:handoutMasterId r:id="rId16"/>
  </p:handoutMasterIdLst>
  <p:sldIdLst>
    <p:sldId id="743" r:id="rId2"/>
    <p:sldId id="748" r:id="rId3"/>
    <p:sldId id="517" r:id="rId4"/>
    <p:sldId id="742" r:id="rId5"/>
    <p:sldId id="518" r:id="rId6"/>
    <p:sldId id="744" r:id="rId7"/>
    <p:sldId id="519" r:id="rId8"/>
    <p:sldId id="648" r:id="rId9"/>
    <p:sldId id="520" r:id="rId10"/>
    <p:sldId id="526" r:id="rId11"/>
    <p:sldId id="542" r:id="rId12"/>
    <p:sldId id="546" r:id="rId13"/>
    <p:sldId id="745" r:id="rId14"/>
  </p:sldIdLst>
  <p:sldSz cx="9906000" cy="6858000" type="A4"/>
  <p:notesSz cx="6858000" cy="9144000"/>
  <p:defaultTextStyle>
    <a:defPPr>
      <a:defRPr lang="fr-FR"/>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094">
          <p15:clr>
            <a:srgbClr val="A4A3A4"/>
          </p15:clr>
        </p15:guide>
        <p15:guide id="2" orient="horz" pos="2546">
          <p15:clr>
            <a:srgbClr val="A4A3A4"/>
          </p15:clr>
        </p15:guide>
        <p15:guide id="3" pos="484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4C9"/>
    <a:srgbClr val="5EACBB"/>
    <a:srgbClr val="FA4F86"/>
    <a:srgbClr val="B58A3A"/>
    <a:srgbClr val="37EEB7"/>
    <a:srgbClr val="0028CE"/>
    <a:srgbClr val="6DEEB9"/>
    <a:srgbClr val="37ED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86" autoAdjust="0"/>
    <p:restoredTop sz="46675" autoAdjust="0"/>
  </p:normalViewPr>
  <p:slideViewPr>
    <p:cSldViewPr snapToGrid="0" snapToObjects="1">
      <p:cViewPr>
        <p:scale>
          <a:sx n="90" d="100"/>
          <a:sy n="90" d="100"/>
        </p:scale>
        <p:origin x="-24" y="162"/>
      </p:cViewPr>
      <p:guideLst>
        <p:guide orient="horz" pos="1094"/>
        <p:guide orient="horz" pos="2546"/>
        <p:guide pos="4844"/>
      </p:guideLst>
    </p:cSldViewPr>
  </p:slideViewPr>
  <p:outlineViewPr>
    <p:cViewPr>
      <p:scale>
        <a:sx n="33" d="100"/>
        <a:sy n="33" d="100"/>
      </p:scale>
      <p:origin x="0" y="-241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9" d="100"/>
          <a:sy n="69" d="100"/>
        </p:scale>
        <p:origin x="39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5A73973E-7917-1949-92A6-138F2BF14841}" type="datetimeFigureOut">
              <a:rPr lang="fr-FR"/>
              <a:pPr>
                <a:defRPr/>
              </a:pPr>
              <a:t>26/09/2018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036FD99-77B5-B54B-A75B-29E14F8D113A}" type="slidenum">
              <a:rPr lang="fr-FR"/>
              <a:pPr>
                <a:defRPr/>
              </a:pPr>
              <a:t>‹N°›</a:t>
            </a:fld>
            <a:endParaRPr lang="fr-FR"/>
          </a:p>
        </p:txBody>
      </p:sp>
    </p:spTree>
    <p:extLst>
      <p:ext uri="{BB962C8B-B14F-4D97-AF65-F5344CB8AC3E}">
        <p14:creationId xmlns:p14="http://schemas.microsoft.com/office/powerpoint/2010/main" val="28302000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69E71981-1612-1F48-A0DA-758530C27501}" type="datetimeFigureOut">
              <a:rPr lang="fr-FR"/>
              <a:pPr>
                <a:defRPr/>
              </a:pPr>
              <a:t>26/09/2018</a:t>
            </a:fld>
            <a:endParaRPr lang="fr-FR"/>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C8D32F9-3ECF-7E4C-98A5-193298B4E8EE}" type="slidenum">
              <a:rPr lang="fr-FR"/>
              <a:pPr>
                <a:defRPr/>
              </a:pPr>
              <a:t>‹N°›</a:t>
            </a:fld>
            <a:endParaRPr lang="fr-FR"/>
          </a:p>
        </p:txBody>
      </p:sp>
    </p:spTree>
    <p:extLst>
      <p:ext uri="{BB962C8B-B14F-4D97-AF65-F5344CB8AC3E}">
        <p14:creationId xmlns:p14="http://schemas.microsoft.com/office/powerpoint/2010/main" val="210749213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6478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100" b="1" dirty="0" smtClean="0">
                <a:latin typeface="Arial" charset="0"/>
                <a:ea typeface="Arial" charset="0"/>
                <a:cs typeface="Arial" charset="0"/>
              </a:rPr>
              <a:t>LES USAGES SUR UN SITE COLLABORATIF (loi du 1%)</a:t>
            </a:r>
          </a:p>
          <a:p>
            <a:endParaRPr lang="fr-FR" sz="1100" b="1" dirty="0" smtClean="0">
              <a:latin typeface="Arial" charset="0"/>
              <a:ea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100" b="1" dirty="0" smtClean="0">
                <a:latin typeface="Arial" charset="0"/>
                <a:ea typeface="Arial" charset="0"/>
                <a:cs typeface="Arial" charset="0"/>
              </a:rPr>
              <a:t>Une loi illustre le concept</a:t>
            </a:r>
            <a:r>
              <a:rPr lang="fr-FR" sz="1100" b="1" baseline="0" dirty="0" smtClean="0">
                <a:latin typeface="Arial" charset="0"/>
                <a:ea typeface="Arial" charset="0"/>
                <a:cs typeface="Arial" charset="0"/>
              </a:rPr>
              <a:t> sociologique de « participation inégale en ligne ».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100" b="0" baseline="0" dirty="0" smtClean="0">
                <a:latin typeface="Arial" charset="0"/>
                <a:ea typeface="Arial" charset="0"/>
                <a:cs typeface="Arial" charset="0"/>
              </a:rPr>
              <a:t>Elle a été formalisée par des sociologues </a:t>
            </a:r>
            <a:r>
              <a:rPr lang="fr-FR" sz="1100" kern="1200" dirty="0" smtClean="0">
                <a:solidFill>
                  <a:srgbClr val="000000"/>
                </a:solidFill>
                <a:effectLst/>
                <a:latin typeface="Arial" charset="0"/>
                <a:ea typeface="Arial" charset="0"/>
                <a:cs typeface="Arial" charset="0"/>
              </a:rPr>
              <a:t>(introduit par William C. Hill puis repris par Jakob Nielsen).</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100" kern="1200" dirty="0" smtClean="0">
                <a:solidFill>
                  <a:srgbClr val="000000"/>
                </a:solidFill>
                <a:effectLst/>
                <a:latin typeface="Arial" charset="0"/>
                <a:ea typeface="Arial" charset="0"/>
                <a:cs typeface="Arial" charset="0"/>
              </a:rPr>
              <a:t>La participation inégale en ligne se vérifie dans tout outil en ligne web</a:t>
            </a:r>
            <a:r>
              <a:rPr lang="fr-FR" sz="1100" kern="1200" baseline="0" dirty="0" smtClean="0">
                <a:solidFill>
                  <a:srgbClr val="000000"/>
                </a:solidFill>
                <a:effectLst/>
                <a:latin typeface="Arial" charset="0"/>
                <a:ea typeface="Arial" charset="0"/>
                <a:cs typeface="Arial" charset="0"/>
              </a:rPr>
              <a:t> 2.0 : communautés virtuelles, forums de discussion</a:t>
            </a:r>
            <a:r>
              <a:rPr lang="is-IS" sz="1100" kern="1200" baseline="0" dirty="0" smtClean="0">
                <a:solidFill>
                  <a:srgbClr val="000000"/>
                </a:solidFill>
                <a:effectLst/>
                <a:latin typeface="Arial" charset="0"/>
                <a:ea typeface="Arial" charset="0"/>
                <a:cs typeface="Arial" charset="0"/>
              </a:rPr>
              <a:t>…</a:t>
            </a:r>
            <a:endParaRPr lang="fr-FR" sz="1100" kern="1200" dirty="0" smtClean="0">
              <a:solidFill>
                <a:srgbClr val="000000"/>
              </a:solidFill>
              <a:effectLst/>
              <a:latin typeface="Arial" charset="0"/>
              <a:ea typeface="Arial" charset="0"/>
              <a:cs typeface="Arial" charset="0"/>
            </a:endParaRPr>
          </a:p>
          <a:p>
            <a:endParaRPr lang="fr-FR" sz="1100" b="1" dirty="0" smtClean="0">
              <a:latin typeface="Arial" charset="0"/>
              <a:ea typeface="Arial" charset="0"/>
              <a:cs typeface="Arial" charset="0"/>
            </a:endParaRPr>
          </a:p>
          <a:p>
            <a:pPr marL="171450" lvl="0" indent="-171450">
              <a:buFont typeface="Arial" charset="0"/>
              <a:buChar char="•"/>
            </a:pPr>
            <a:r>
              <a:rPr lang="fr-FR" sz="1100" kern="1200" dirty="0" smtClean="0">
                <a:solidFill>
                  <a:srgbClr val="000000"/>
                </a:solidFill>
                <a:effectLst/>
                <a:latin typeface="Arial" charset="0"/>
                <a:ea typeface="Arial" charset="0"/>
                <a:cs typeface="Arial" charset="0"/>
              </a:rPr>
              <a:t>90% des utilisateurs consultent et ne contribuent pas. Ce sont des </a:t>
            </a:r>
            <a:r>
              <a:rPr lang="fr-FR" sz="1100" u="sng" kern="1200" dirty="0" smtClean="0">
                <a:solidFill>
                  <a:srgbClr val="000000"/>
                </a:solidFill>
                <a:effectLst/>
                <a:latin typeface="Arial" charset="0"/>
                <a:ea typeface="Arial" charset="0"/>
                <a:cs typeface="Arial" charset="0"/>
              </a:rPr>
              <a:t>C</a:t>
            </a:r>
            <a:r>
              <a:rPr lang="fr-FR" sz="1100" kern="1200" dirty="0" smtClean="0">
                <a:solidFill>
                  <a:srgbClr val="000000"/>
                </a:solidFill>
                <a:effectLst/>
                <a:latin typeface="Arial" charset="0"/>
                <a:ea typeface="Arial" charset="0"/>
                <a:cs typeface="Arial" charset="0"/>
              </a:rPr>
              <a:t>onsommateurs.</a:t>
            </a:r>
          </a:p>
          <a:p>
            <a:pPr marL="171450" lvl="0" indent="-171450">
              <a:buFont typeface="Arial" charset="0"/>
              <a:buChar char="•"/>
            </a:pPr>
            <a:r>
              <a:rPr lang="fr-FR" sz="1100" kern="1200" dirty="0" smtClean="0">
                <a:solidFill>
                  <a:srgbClr val="000000"/>
                </a:solidFill>
                <a:effectLst/>
                <a:latin typeface="Arial" charset="0"/>
                <a:ea typeface="Arial" charset="0"/>
                <a:cs typeface="Arial" charset="0"/>
              </a:rPr>
              <a:t>9% interagissent (commentaires, mails, notes…) et participent occasionnellement (interactions). Ce sont des </a:t>
            </a:r>
            <a:r>
              <a:rPr lang="fr-FR" sz="1100" u="sng" kern="1200" dirty="0" smtClean="0">
                <a:solidFill>
                  <a:srgbClr val="000000"/>
                </a:solidFill>
                <a:effectLst/>
                <a:latin typeface="Arial" charset="0"/>
                <a:ea typeface="Arial" charset="0"/>
                <a:cs typeface="Arial" charset="0"/>
              </a:rPr>
              <a:t>C</a:t>
            </a:r>
            <a:r>
              <a:rPr lang="fr-FR" sz="1100" kern="1200" dirty="0" smtClean="0">
                <a:solidFill>
                  <a:srgbClr val="000000"/>
                </a:solidFill>
                <a:effectLst/>
                <a:latin typeface="Arial" charset="0"/>
                <a:ea typeface="Arial" charset="0"/>
                <a:cs typeface="Arial" charset="0"/>
              </a:rPr>
              <a:t>ontributeurs.</a:t>
            </a:r>
          </a:p>
          <a:p>
            <a:pPr marL="171450" lvl="0" indent="-171450">
              <a:buFont typeface="Arial" charset="0"/>
              <a:buChar char="•"/>
            </a:pPr>
            <a:r>
              <a:rPr lang="fr-FR" sz="1100" kern="1200" dirty="0" smtClean="0">
                <a:solidFill>
                  <a:srgbClr val="000000"/>
                </a:solidFill>
                <a:effectLst/>
                <a:latin typeface="Arial" charset="0"/>
                <a:ea typeface="Arial" charset="0"/>
                <a:cs typeface="Arial" charset="0"/>
              </a:rPr>
              <a:t>1% publient du contenu proprement dit et sont proactifs. Ce sont des </a:t>
            </a:r>
            <a:r>
              <a:rPr lang="fr-FR" sz="1100" u="sng" kern="1200" dirty="0" smtClean="0">
                <a:solidFill>
                  <a:srgbClr val="000000"/>
                </a:solidFill>
                <a:effectLst/>
                <a:latin typeface="Arial" charset="0"/>
                <a:ea typeface="Arial" charset="0"/>
                <a:cs typeface="Arial" charset="0"/>
              </a:rPr>
              <a:t>C</a:t>
            </a:r>
            <a:r>
              <a:rPr lang="fr-FR" sz="1100" kern="1200" dirty="0" smtClean="0">
                <a:solidFill>
                  <a:srgbClr val="000000"/>
                </a:solidFill>
                <a:effectLst/>
                <a:latin typeface="Arial" charset="0"/>
                <a:ea typeface="Arial" charset="0"/>
                <a:cs typeface="Arial" charset="0"/>
              </a:rPr>
              <a:t>réateurs.</a:t>
            </a:r>
          </a:p>
          <a:p>
            <a:pPr marL="171450" lvl="0" indent="-171450">
              <a:buFont typeface="Arial" charset="0"/>
              <a:buChar char="•"/>
            </a:pPr>
            <a:endParaRPr lang="fr-FR" sz="1100" kern="1200" dirty="0" smtClean="0">
              <a:solidFill>
                <a:srgbClr val="000000"/>
              </a:solidFill>
              <a:effectLst/>
              <a:latin typeface="Arial" charset="0"/>
              <a:ea typeface="Arial" charset="0"/>
              <a:cs typeface="Arial" charset="0"/>
            </a:endParaRPr>
          </a:p>
          <a:p>
            <a:pPr eaLnBrk="1" hangingPunct="1">
              <a:spcBef>
                <a:spcPct val="0"/>
              </a:spcBef>
            </a:pPr>
            <a:r>
              <a:rPr lang="fr-FR" sz="1100" b="1" dirty="0" smtClean="0">
                <a:latin typeface="Arial" charset="0"/>
                <a:ea typeface="Arial" charset="0"/>
                <a:cs typeface="Arial" charset="0"/>
              </a:rPr>
              <a:t>Sur </a:t>
            </a:r>
            <a:r>
              <a:rPr lang="fr-FR" sz="1100" b="1" dirty="0" err="1" smtClean="0">
                <a:latin typeface="Arial" charset="0"/>
                <a:ea typeface="Arial" charset="0"/>
                <a:cs typeface="Arial" charset="0"/>
              </a:rPr>
              <a:t>IFprofs</a:t>
            </a:r>
            <a:r>
              <a:rPr lang="fr-FR" sz="1100" dirty="0" smtClean="0">
                <a:latin typeface="Arial" charset="0"/>
                <a:ea typeface="Arial" charset="0"/>
                <a:cs typeface="Arial" charset="0"/>
              </a:rPr>
              <a:t>,</a:t>
            </a:r>
            <a:r>
              <a:rPr lang="fr-FR" sz="1100" baseline="0" dirty="0" smtClean="0">
                <a:latin typeface="Arial" charset="0"/>
                <a:ea typeface="Arial" charset="0"/>
                <a:cs typeface="Arial" charset="0"/>
              </a:rPr>
              <a:t> nous ne pouvons pas connaître pour l’instant le pourcentage de Créateurs mais nous observons un très bon taux de participation : 1 publication pour 2 membres. La dynamique de partage est bien enclenchée. </a:t>
            </a:r>
          </a:p>
          <a:p>
            <a:pPr eaLnBrk="1" hangingPunct="1">
              <a:spcBef>
                <a:spcPct val="0"/>
              </a:spcBef>
            </a:pPr>
            <a:r>
              <a:rPr lang="fr-FR" sz="1100" baseline="0" dirty="0" smtClean="0">
                <a:latin typeface="Arial" charset="0"/>
                <a:ea typeface="Arial" charset="0"/>
                <a:cs typeface="Arial" charset="0"/>
              </a:rPr>
              <a:t>Nous observons également une hausse régulière du nombre de commentaires.</a:t>
            </a:r>
          </a:p>
          <a:p>
            <a:pPr eaLnBrk="1" hangingPunct="1">
              <a:spcBef>
                <a:spcPct val="0"/>
              </a:spcBef>
            </a:pPr>
            <a:endParaRPr lang="fr-FR" sz="1100" baseline="0" dirty="0" smtClean="0">
              <a:latin typeface="Arial" charset="0"/>
              <a:ea typeface="Arial" charset="0"/>
              <a:cs typeface="Arial" charset="0"/>
            </a:endParaRPr>
          </a:p>
          <a:p>
            <a:r>
              <a:rPr lang="fr-FR" sz="1100" b="1" dirty="0" smtClean="0">
                <a:solidFill>
                  <a:srgbClr val="000000"/>
                </a:solidFill>
                <a:latin typeface="Arial" charset="0"/>
                <a:ea typeface="Arial" charset="0"/>
                <a:cs typeface="Arial" charset="0"/>
              </a:rPr>
              <a:t>Effets attendus</a:t>
            </a:r>
            <a:r>
              <a:rPr lang="fr-FR" sz="1100" b="1" baseline="0" dirty="0" smtClean="0">
                <a:solidFill>
                  <a:srgbClr val="000000"/>
                </a:solidFill>
                <a:latin typeface="Arial" charset="0"/>
                <a:ea typeface="Arial" charset="0"/>
                <a:cs typeface="Arial" charset="0"/>
              </a:rPr>
              <a:t> en terme de formation selon les types de participation à </a:t>
            </a:r>
            <a:r>
              <a:rPr lang="fr-FR" sz="1100" b="1" baseline="0" dirty="0" err="1" smtClean="0">
                <a:solidFill>
                  <a:srgbClr val="000000"/>
                </a:solidFill>
                <a:latin typeface="Arial" charset="0"/>
                <a:ea typeface="Arial" charset="0"/>
                <a:cs typeface="Arial" charset="0"/>
              </a:rPr>
              <a:t>IFprofs</a:t>
            </a:r>
            <a:r>
              <a:rPr lang="fr-FR" sz="1100" b="1" baseline="0" dirty="0" smtClean="0">
                <a:solidFill>
                  <a:srgbClr val="000000"/>
                </a:solidFill>
                <a:latin typeface="Arial" charset="0"/>
                <a:ea typeface="Arial" charset="0"/>
                <a:cs typeface="Arial" charset="0"/>
              </a:rPr>
              <a:t> :</a:t>
            </a:r>
          </a:p>
          <a:p>
            <a:r>
              <a:rPr lang="fr-FR" sz="1100" baseline="0" dirty="0" smtClean="0">
                <a:solidFill>
                  <a:srgbClr val="000000"/>
                </a:solidFill>
                <a:latin typeface="Arial" charset="0"/>
                <a:ea typeface="Arial" charset="0"/>
                <a:cs typeface="Arial" charset="0"/>
              </a:rPr>
              <a:t>Quelques pistes :</a:t>
            </a:r>
            <a:endParaRPr lang="fr-FR" sz="1100" dirty="0" smtClean="0">
              <a:solidFill>
                <a:srgbClr val="000000"/>
              </a:solidFill>
              <a:latin typeface="Arial" charset="0"/>
              <a:ea typeface="Arial" charset="0"/>
              <a:cs typeface="Arial" charset="0"/>
            </a:endParaRPr>
          </a:p>
          <a:p>
            <a:pPr marL="171450" indent="-171450">
              <a:buFont typeface="Arial" charset="0"/>
              <a:buChar char="•"/>
            </a:pPr>
            <a:r>
              <a:rPr lang="fr-FR" altLang="x-none" sz="1100" dirty="0" smtClean="0">
                <a:solidFill>
                  <a:srgbClr val="000000"/>
                </a:solidFill>
                <a:latin typeface="Arial" charset="0"/>
                <a:ea typeface="Arial" charset="0"/>
                <a:cs typeface="Arial" charset="0"/>
              </a:rPr>
              <a:t>Les consommateurs</a:t>
            </a:r>
            <a:r>
              <a:rPr lang="fr-FR" altLang="x-none" sz="1100" baseline="0" dirty="0" smtClean="0">
                <a:solidFill>
                  <a:srgbClr val="000000"/>
                </a:solidFill>
                <a:latin typeface="Arial" charset="0"/>
                <a:ea typeface="Arial" charset="0"/>
                <a:cs typeface="Arial" charset="0"/>
              </a:rPr>
              <a:t> : </a:t>
            </a:r>
            <a:r>
              <a:rPr lang="fr-FR" altLang="x-none" sz="1100" dirty="0" smtClean="0">
                <a:solidFill>
                  <a:srgbClr val="000000"/>
                </a:solidFill>
                <a:latin typeface="Arial" charset="0"/>
                <a:ea typeface="Arial" charset="0"/>
                <a:cs typeface="Arial" charset="0"/>
              </a:rPr>
              <a:t>amélioration de la langue ? meilleure connaissance de l’environnement francophone ? évolution des pratiques pro par la découverte de ressources et de contenus ? développement d’un intérêt et d’une curiosité pour l’innovation pédagogique ?</a:t>
            </a:r>
          </a:p>
          <a:p>
            <a:pPr marL="171450" indent="-171450">
              <a:buFont typeface="Arial" charset="0"/>
              <a:buChar char="•"/>
            </a:pPr>
            <a:r>
              <a:rPr lang="fr-FR" altLang="x-none" sz="1100" dirty="0" smtClean="0">
                <a:solidFill>
                  <a:srgbClr val="000000"/>
                </a:solidFill>
                <a:latin typeface="Arial" charset="0"/>
                <a:ea typeface="Arial" charset="0"/>
                <a:cs typeface="Arial" charset="0"/>
              </a:rPr>
              <a:t>Les</a:t>
            </a:r>
            <a:r>
              <a:rPr lang="fr-FR" altLang="x-none" sz="1100" baseline="0" dirty="0" smtClean="0">
                <a:solidFill>
                  <a:srgbClr val="000000"/>
                </a:solidFill>
                <a:latin typeface="Arial" charset="0"/>
                <a:ea typeface="Arial" charset="0"/>
                <a:cs typeface="Arial" charset="0"/>
              </a:rPr>
              <a:t> c</a:t>
            </a:r>
            <a:r>
              <a:rPr lang="fr-FR" altLang="x-none" sz="1100" dirty="0" smtClean="0">
                <a:solidFill>
                  <a:srgbClr val="000000"/>
                </a:solidFill>
                <a:latin typeface="Arial" charset="0"/>
                <a:ea typeface="Arial" charset="0"/>
                <a:cs typeface="Arial" charset="0"/>
              </a:rPr>
              <a:t>ontributeurs</a:t>
            </a:r>
            <a:r>
              <a:rPr lang="fr-FR" altLang="x-none" sz="1100" baseline="0" dirty="0" smtClean="0">
                <a:solidFill>
                  <a:srgbClr val="000000"/>
                </a:solidFill>
                <a:latin typeface="Arial" charset="0"/>
                <a:ea typeface="Arial" charset="0"/>
                <a:cs typeface="Arial" charset="0"/>
              </a:rPr>
              <a:t> : </a:t>
            </a:r>
            <a:r>
              <a:rPr lang="fr-FR" altLang="x-none" sz="1100" dirty="0" smtClean="0">
                <a:solidFill>
                  <a:srgbClr val="000000"/>
                </a:solidFill>
                <a:latin typeface="Arial" charset="0"/>
                <a:ea typeface="Arial" charset="0"/>
                <a:cs typeface="Arial" charset="0"/>
              </a:rPr>
              <a:t>moyen de se questionner sur ses pratiques ? développement de la pratique réflexive ? confronter sa réflexion à celle de collègues venant de pays de culture très différentes ? modifier ses conceptions sur son métier et par la suite ses pratiques d’enseignement ?</a:t>
            </a:r>
          </a:p>
          <a:p>
            <a:pPr marL="171450" indent="-171450">
              <a:buFont typeface="Arial" charset="0"/>
              <a:buChar char="•"/>
            </a:pPr>
            <a:r>
              <a:rPr lang="fr-FR" altLang="x-none" sz="1100" dirty="0" smtClean="0">
                <a:solidFill>
                  <a:srgbClr val="000000"/>
                </a:solidFill>
                <a:latin typeface="Arial" charset="0"/>
                <a:ea typeface="Arial" charset="0"/>
                <a:cs typeface="Arial" charset="0"/>
              </a:rPr>
              <a:t>Les créateurs : améliorer les activités de conception ? Intégrer les TICE dans les pratiques ? Reconnaissance professionnelle ? </a:t>
            </a:r>
          </a:p>
          <a:p>
            <a:r>
              <a:rPr lang="fr-FR" altLang="x-none" sz="1100" dirty="0" smtClean="0">
                <a:solidFill>
                  <a:srgbClr val="000000"/>
                </a:solidFill>
                <a:latin typeface="Arial" charset="0"/>
                <a:ea typeface="Arial" charset="0"/>
                <a:cs typeface="Arial" charset="0"/>
              </a:rPr>
              <a:t>...etc.</a:t>
            </a:r>
          </a:p>
          <a:p>
            <a:pPr marL="0" marR="0" indent="0" algn="l" defTabSz="914400" rtl="0" eaLnBrk="1" fontAlgn="base" latinLnBrk="0" hangingPunct="1">
              <a:lnSpc>
                <a:spcPct val="100000"/>
              </a:lnSpc>
              <a:spcBef>
                <a:spcPct val="0"/>
              </a:spcBef>
              <a:spcAft>
                <a:spcPct val="0"/>
              </a:spcAft>
              <a:buClrTx/>
              <a:buSzTx/>
              <a:buFontTx/>
              <a:buNone/>
              <a:tabLst/>
              <a:defRPr/>
            </a:pPr>
            <a:endParaRPr lang="fr-FR" sz="1100" dirty="0">
              <a:latin typeface="Arial" charset="0"/>
              <a:ea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100" dirty="0">
                <a:solidFill>
                  <a:srgbClr val="000000"/>
                </a:solidFill>
                <a:latin typeface="Arial" charset="0"/>
                <a:ea typeface="Arial" charset="0"/>
                <a:cs typeface="Arial" charset="0"/>
              </a:rPr>
              <a:t>Une personne est disposée à s</a:t>
            </a:r>
            <a:r>
              <a:rPr lang="ja-JP" altLang="fr-FR" sz="1100" dirty="0">
                <a:solidFill>
                  <a:srgbClr val="000000"/>
                </a:solidFill>
                <a:latin typeface="Arial" charset="0"/>
                <a:ea typeface="Arial" charset="0"/>
                <a:cs typeface="Arial" charset="0"/>
              </a:rPr>
              <a:t>’</a:t>
            </a:r>
            <a:r>
              <a:rPr lang="fr-FR" altLang="ja-JP" sz="1100" dirty="0">
                <a:solidFill>
                  <a:srgbClr val="000000"/>
                </a:solidFill>
                <a:latin typeface="Arial" charset="0"/>
                <a:ea typeface="Arial" charset="0"/>
                <a:cs typeface="Arial" charset="0"/>
              </a:rPr>
              <a:t>engager dans une communauté virtuelle si elle pense pouvoir en retirer un intérêt.</a:t>
            </a:r>
          </a:p>
          <a:p>
            <a:r>
              <a:rPr lang="fr-FR" sz="1100" dirty="0" smtClean="0">
                <a:solidFill>
                  <a:srgbClr val="000000"/>
                </a:solidFill>
                <a:latin typeface="Arial" charset="0"/>
                <a:ea typeface="Arial" charset="0"/>
                <a:cs typeface="Arial" charset="0"/>
              </a:rPr>
              <a:t>Que </a:t>
            </a:r>
            <a:r>
              <a:rPr lang="fr-FR" sz="1100" dirty="0">
                <a:solidFill>
                  <a:srgbClr val="000000"/>
                </a:solidFill>
                <a:latin typeface="Arial" charset="0"/>
                <a:ea typeface="Arial" charset="0"/>
                <a:cs typeface="Arial" charset="0"/>
              </a:rPr>
              <a:t>vont « retirer/gagner » les professionnels en entrant et utilisant </a:t>
            </a:r>
            <a:r>
              <a:rPr lang="fr-FR" sz="1100" dirty="0" err="1">
                <a:solidFill>
                  <a:srgbClr val="000000"/>
                </a:solidFill>
                <a:latin typeface="Arial" charset="0"/>
                <a:ea typeface="Arial" charset="0"/>
                <a:cs typeface="Arial" charset="0"/>
              </a:rPr>
              <a:t>IFprofs</a:t>
            </a:r>
            <a:r>
              <a:rPr lang="fr-FR" sz="1100" dirty="0">
                <a:solidFill>
                  <a:srgbClr val="000000"/>
                </a:solidFill>
                <a:latin typeface="Arial" charset="0"/>
                <a:ea typeface="Arial" charset="0"/>
                <a:cs typeface="Arial" charset="0"/>
              </a:rPr>
              <a:t> ? </a:t>
            </a:r>
          </a:p>
          <a:p>
            <a:r>
              <a:rPr lang="fr-FR" sz="1100" dirty="0">
                <a:solidFill>
                  <a:srgbClr val="000000"/>
                </a:solidFill>
                <a:latin typeface="Arial" charset="0"/>
                <a:ea typeface="Arial" charset="0"/>
                <a:cs typeface="Arial" charset="0"/>
              </a:rPr>
              <a:t>et donc : </a:t>
            </a:r>
            <a:r>
              <a:rPr lang="fr-FR" sz="1100" dirty="0" err="1">
                <a:solidFill>
                  <a:srgbClr val="000000"/>
                </a:solidFill>
                <a:latin typeface="Arial" charset="0"/>
                <a:ea typeface="Arial" charset="0"/>
                <a:cs typeface="Arial" charset="0"/>
              </a:rPr>
              <a:t>Qu</a:t>
            </a:r>
            <a:r>
              <a:rPr lang="ja-JP" altLang="fr-FR" sz="1100" dirty="0">
                <a:solidFill>
                  <a:srgbClr val="000000"/>
                </a:solidFill>
                <a:latin typeface="Arial" charset="0"/>
                <a:ea typeface="Arial" charset="0"/>
                <a:cs typeface="Arial" charset="0"/>
              </a:rPr>
              <a:t>’</a:t>
            </a:r>
            <a:r>
              <a:rPr lang="fr-FR" altLang="ja-JP" sz="1100" dirty="0">
                <a:solidFill>
                  <a:srgbClr val="000000"/>
                </a:solidFill>
                <a:latin typeface="Arial" charset="0"/>
                <a:ea typeface="Arial" charset="0"/>
                <a:cs typeface="Arial" charset="0"/>
              </a:rPr>
              <a:t>allez-vous leur apporter </a:t>
            </a:r>
            <a:r>
              <a:rPr lang="fr-FR" altLang="ja-JP" sz="1100" dirty="0" smtClean="0">
                <a:solidFill>
                  <a:srgbClr val="000000"/>
                </a:solidFill>
                <a:latin typeface="Arial" charset="0"/>
                <a:ea typeface="Arial" charset="0"/>
                <a:cs typeface="Arial" charset="0"/>
              </a:rPr>
              <a:t>via </a:t>
            </a:r>
            <a:r>
              <a:rPr lang="fr-FR" altLang="ja-JP" sz="1100" dirty="0" err="1">
                <a:solidFill>
                  <a:srgbClr val="000000"/>
                </a:solidFill>
                <a:latin typeface="Arial" charset="0"/>
                <a:ea typeface="Arial" charset="0"/>
                <a:cs typeface="Arial" charset="0"/>
              </a:rPr>
              <a:t>IFprofs</a:t>
            </a:r>
            <a:r>
              <a:rPr lang="fr-FR" altLang="ja-JP" sz="1100" dirty="0">
                <a:solidFill>
                  <a:srgbClr val="000000"/>
                </a:solidFill>
                <a:latin typeface="Arial" charset="0"/>
                <a:ea typeface="Arial" charset="0"/>
                <a:cs typeface="Arial" charset="0"/>
              </a:rPr>
              <a:t> ?</a:t>
            </a:r>
          </a:p>
          <a:p>
            <a:r>
              <a:rPr lang="fr-FR" sz="1100" dirty="0">
                <a:solidFill>
                  <a:srgbClr val="000000"/>
                </a:solidFill>
                <a:latin typeface="Arial" charset="0"/>
                <a:ea typeface="Arial" charset="0"/>
                <a:cs typeface="Arial" charset="0"/>
              </a:rPr>
              <a:t> </a:t>
            </a:r>
          </a:p>
          <a:p>
            <a:pPr eaLnBrk="1" hangingPunct="1">
              <a:spcBef>
                <a:spcPct val="0"/>
              </a:spcBef>
            </a:pPr>
            <a:endParaRPr lang="fr-FR" sz="1100" dirty="0">
              <a:latin typeface="Arial" charset="0"/>
              <a:ea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449263">
              <a:buClr>
                <a:srgbClr val="000000"/>
              </a:buClr>
              <a:buFontTx/>
              <a:buChar char="•"/>
            </a:pPr>
            <a:endParaRPr lang="fr-FR" sz="1100" b="1" dirty="0">
              <a:latin typeface="Arial" charset="0"/>
              <a:cs typeface="Arial" charset="0"/>
            </a:endParaRPr>
          </a:p>
          <a:p>
            <a:pPr marL="171450" indent="-171450" defTabSz="449263"/>
            <a:r>
              <a:rPr lang="fr-FR" sz="1100" dirty="0">
                <a:solidFill>
                  <a:srgbClr val="000000"/>
                </a:solidFill>
                <a:latin typeface="Arial" charset="0"/>
                <a:cs typeface="Arial" charset="0"/>
              </a:rPr>
              <a:t>De nombreuses études et recherche démontrent que </a:t>
            </a:r>
            <a:r>
              <a:rPr lang="fr-FR" sz="1100" b="1" dirty="0">
                <a:solidFill>
                  <a:srgbClr val="000000"/>
                </a:solidFill>
                <a:latin typeface="Arial" charset="0"/>
                <a:cs typeface="Arial" charset="0"/>
              </a:rPr>
              <a:t>participer à une communauté virtuelle équivaut à entrer dans un processus d</a:t>
            </a:r>
            <a:r>
              <a:rPr lang="ja-JP" altLang="fr-FR" sz="1100" b="1" dirty="0">
                <a:solidFill>
                  <a:srgbClr val="000000"/>
                </a:solidFill>
                <a:latin typeface="Arial" charset="0"/>
                <a:cs typeface="Arial" charset="0"/>
              </a:rPr>
              <a:t>’</a:t>
            </a:r>
            <a:r>
              <a:rPr lang="fr-FR" altLang="ja-JP" sz="1100" b="1" dirty="0">
                <a:solidFill>
                  <a:srgbClr val="000000"/>
                </a:solidFill>
                <a:latin typeface="Arial" charset="0"/>
                <a:cs typeface="Arial" charset="0"/>
              </a:rPr>
              <a:t>apprentissage</a:t>
            </a:r>
            <a:r>
              <a:rPr lang="fr-FR" altLang="ja-JP" sz="1100" dirty="0">
                <a:solidFill>
                  <a:srgbClr val="000000"/>
                </a:solidFill>
                <a:latin typeface="Arial" charset="0"/>
                <a:cs typeface="Arial" charset="0"/>
              </a:rPr>
              <a:t>. </a:t>
            </a:r>
          </a:p>
          <a:p>
            <a:pPr marL="171450" indent="-171450" defTabSz="449263"/>
            <a:endParaRPr lang="fr-FR" sz="1100" dirty="0">
              <a:solidFill>
                <a:srgbClr val="000000"/>
              </a:solidFill>
              <a:latin typeface="Arial" charset="0"/>
              <a:cs typeface="Arial" charset="0"/>
            </a:endParaRPr>
          </a:p>
          <a:p>
            <a:pPr marL="171450" indent="-171450" defTabSz="449263"/>
            <a:r>
              <a:rPr lang="fr-FR" sz="1100" dirty="0">
                <a:solidFill>
                  <a:srgbClr val="000000"/>
                </a:solidFill>
                <a:latin typeface="Arial" charset="0"/>
                <a:cs typeface="Arial" charset="0"/>
              </a:rPr>
              <a:t>Cet apprentissage est de type </a:t>
            </a:r>
            <a:r>
              <a:rPr lang="fr-FR" sz="1100" b="1" dirty="0">
                <a:solidFill>
                  <a:srgbClr val="000000"/>
                </a:solidFill>
                <a:latin typeface="Arial" charset="0"/>
                <a:cs typeface="Arial" charset="0"/>
              </a:rPr>
              <a:t>informel</a:t>
            </a:r>
            <a:r>
              <a:rPr lang="fr-FR" sz="1100" dirty="0">
                <a:solidFill>
                  <a:srgbClr val="000000"/>
                </a:solidFill>
                <a:latin typeface="Arial" charset="0"/>
                <a:cs typeface="Arial" charset="0"/>
              </a:rPr>
              <a:t>. Il correspond à </a:t>
            </a:r>
            <a:r>
              <a:rPr lang="fr-FR" sz="1100" b="1" dirty="0">
                <a:solidFill>
                  <a:srgbClr val="000000"/>
                </a:solidFill>
                <a:latin typeface="Arial" charset="0"/>
                <a:cs typeface="Arial" charset="0"/>
              </a:rPr>
              <a:t>90%</a:t>
            </a:r>
            <a:r>
              <a:rPr lang="fr-FR" sz="1100" dirty="0">
                <a:solidFill>
                  <a:srgbClr val="000000"/>
                </a:solidFill>
                <a:latin typeface="Arial" charset="0"/>
                <a:cs typeface="Arial" charset="0"/>
              </a:rPr>
              <a:t> de notre façon d</a:t>
            </a:r>
            <a:r>
              <a:rPr lang="ja-JP" altLang="fr-FR" sz="1100" dirty="0">
                <a:solidFill>
                  <a:srgbClr val="000000"/>
                </a:solidFill>
                <a:latin typeface="Arial" charset="0"/>
                <a:cs typeface="Arial" charset="0"/>
              </a:rPr>
              <a:t>’</a:t>
            </a:r>
            <a:r>
              <a:rPr lang="fr-FR" altLang="ja-JP" sz="1100" dirty="0">
                <a:solidFill>
                  <a:srgbClr val="000000"/>
                </a:solidFill>
                <a:latin typeface="Arial" charset="0"/>
                <a:cs typeface="Arial" charset="0"/>
              </a:rPr>
              <a:t>apprendre, ainsi que le formalise le </a:t>
            </a:r>
            <a:r>
              <a:rPr lang="fr-FR" altLang="ja-JP" sz="1100" b="1" dirty="0">
                <a:solidFill>
                  <a:srgbClr val="000000"/>
                </a:solidFill>
                <a:latin typeface="Arial" charset="0"/>
                <a:cs typeface="Arial" charset="0"/>
              </a:rPr>
              <a:t>modèle d</a:t>
            </a:r>
            <a:r>
              <a:rPr lang="ja-JP" altLang="fr-FR" sz="1100" b="1" dirty="0">
                <a:solidFill>
                  <a:srgbClr val="000000"/>
                </a:solidFill>
                <a:latin typeface="Arial" charset="0"/>
                <a:cs typeface="Arial" charset="0"/>
              </a:rPr>
              <a:t>’</a:t>
            </a:r>
            <a:r>
              <a:rPr lang="fr-FR" altLang="ja-JP" sz="1100" b="1" dirty="0">
                <a:solidFill>
                  <a:srgbClr val="000000"/>
                </a:solidFill>
                <a:latin typeface="Arial" charset="0"/>
                <a:cs typeface="Arial" charset="0"/>
              </a:rPr>
              <a:t>apprentissage 70/20/10</a:t>
            </a:r>
            <a:r>
              <a:rPr lang="fr-FR" altLang="ja-JP" sz="1100" dirty="0">
                <a:solidFill>
                  <a:srgbClr val="000000"/>
                </a:solidFill>
                <a:latin typeface="Arial" charset="0"/>
                <a:cs typeface="Arial" charset="0"/>
              </a:rPr>
              <a:t>. </a:t>
            </a:r>
          </a:p>
          <a:p>
            <a:pPr marL="171450" indent="-171450" defTabSz="449263"/>
            <a:r>
              <a:rPr lang="fr-FR" sz="1100" dirty="0" smtClean="0">
                <a:solidFill>
                  <a:srgbClr val="000000"/>
                </a:solidFill>
                <a:latin typeface="Arial" charset="0"/>
                <a:cs typeface="Arial" charset="0"/>
              </a:rPr>
              <a:t>( Ce </a:t>
            </a:r>
            <a:r>
              <a:rPr lang="fr-FR" sz="1100" dirty="0">
                <a:solidFill>
                  <a:srgbClr val="000000"/>
                </a:solidFill>
                <a:latin typeface="Arial" charset="0"/>
                <a:cs typeface="Arial" charset="0"/>
              </a:rPr>
              <a:t>modèle a été formalisé vers le milieu des années 1990 par Michael M. Lombardo and Robert W. </a:t>
            </a:r>
            <a:r>
              <a:rPr lang="fr-FR" sz="1100" dirty="0" err="1">
                <a:solidFill>
                  <a:srgbClr val="000000"/>
                </a:solidFill>
                <a:latin typeface="Arial" charset="0"/>
                <a:cs typeface="Arial" charset="0"/>
              </a:rPr>
              <a:t>Eichinger</a:t>
            </a:r>
            <a:r>
              <a:rPr lang="fr-FR" sz="1100" dirty="0">
                <a:solidFill>
                  <a:srgbClr val="000000"/>
                </a:solidFill>
                <a:latin typeface="Arial" charset="0"/>
                <a:cs typeface="Arial" charset="0"/>
              </a:rPr>
              <a:t> à partir d'une étude sur les façons d'apprendre de managers américains, conduite </a:t>
            </a:r>
            <a:r>
              <a:rPr lang="fr-FR" sz="1100" dirty="0" smtClean="0">
                <a:solidFill>
                  <a:srgbClr val="000000"/>
                </a:solidFill>
                <a:latin typeface="Arial" charset="0"/>
                <a:cs typeface="Arial" charset="0"/>
              </a:rPr>
              <a:t>avec</a:t>
            </a:r>
            <a:r>
              <a:rPr lang="fr-FR" sz="1100" baseline="0" dirty="0" smtClean="0">
                <a:solidFill>
                  <a:srgbClr val="000000"/>
                </a:solidFill>
                <a:latin typeface="Arial" charset="0"/>
                <a:cs typeface="Arial" charset="0"/>
              </a:rPr>
              <a:t> </a:t>
            </a:r>
            <a:r>
              <a:rPr lang="fr-FR" sz="1100" dirty="0" smtClean="0">
                <a:solidFill>
                  <a:srgbClr val="000000"/>
                </a:solidFill>
                <a:latin typeface="Arial" charset="0"/>
                <a:cs typeface="Arial" charset="0"/>
              </a:rPr>
              <a:t>l</a:t>
            </a:r>
            <a:r>
              <a:rPr lang="ja-JP" altLang="fr-FR" sz="1100" dirty="0">
                <a:solidFill>
                  <a:srgbClr val="000000"/>
                </a:solidFill>
                <a:latin typeface="Arial" charset="0"/>
                <a:cs typeface="Arial" charset="0"/>
              </a:rPr>
              <a:t>’</a:t>
            </a:r>
            <a:r>
              <a:rPr lang="fr-FR" altLang="ja-JP" sz="1100" dirty="0">
                <a:solidFill>
                  <a:srgbClr val="000000"/>
                </a:solidFill>
                <a:latin typeface="Arial" charset="0"/>
                <a:cs typeface="Arial" charset="0"/>
              </a:rPr>
              <a:t>objectif de comprendre les modes d</a:t>
            </a:r>
            <a:r>
              <a:rPr lang="ja-JP" altLang="fr-FR" sz="1100" dirty="0">
                <a:solidFill>
                  <a:srgbClr val="000000"/>
                </a:solidFill>
                <a:latin typeface="Arial" charset="0"/>
                <a:cs typeface="Arial" charset="0"/>
              </a:rPr>
              <a:t>’</a:t>
            </a:r>
            <a:r>
              <a:rPr lang="fr-FR" altLang="ja-JP" sz="1100" dirty="0">
                <a:solidFill>
                  <a:srgbClr val="000000"/>
                </a:solidFill>
                <a:latin typeface="Arial" charset="0"/>
                <a:cs typeface="Arial" charset="0"/>
              </a:rPr>
              <a:t>apprentissage de tout un chacun</a:t>
            </a:r>
            <a:r>
              <a:rPr lang="fr-FR" altLang="ja-JP" sz="1100" dirty="0" smtClean="0">
                <a:solidFill>
                  <a:srgbClr val="000000"/>
                </a:solidFill>
                <a:latin typeface="Arial" charset="0"/>
                <a:cs typeface="Arial" charset="0"/>
              </a:rPr>
              <a:t>.)</a:t>
            </a:r>
          </a:p>
          <a:p>
            <a:pPr marL="171450" indent="-171450" defTabSz="449263"/>
            <a:endParaRPr lang="fr-FR" altLang="ja-JP" sz="1100" dirty="0">
              <a:solidFill>
                <a:srgbClr val="000000"/>
              </a:solidFill>
              <a:latin typeface="Arial" charset="0"/>
              <a:cs typeface="Arial" charset="0"/>
            </a:endParaRPr>
          </a:p>
          <a:p>
            <a:pPr marL="171450" indent="-171450" defTabSz="449263"/>
            <a:r>
              <a:rPr lang="fr-FR" sz="1100" dirty="0">
                <a:solidFill>
                  <a:srgbClr val="000000"/>
                </a:solidFill>
                <a:latin typeface="Arial" charset="0"/>
                <a:cs typeface="Arial" charset="0"/>
              </a:rPr>
              <a:t>L</a:t>
            </a:r>
            <a:r>
              <a:rPr lang="ja-JP" altLang="fr-FR" sz="1100" dirty="0">
                <a:solidFill>
                  <a:srgbClr val="000000"/>
                </a:solidFill>
                <a:latin typeface="Arial" charset="0"/>
                <a:cs typeface="Arial" charset="0"/>
              </a:rPr>
              <a:t>’</a:t>
            </a:r>
            <a:r>
              <a:rPr lang="fr-FR" altLang="ja-JP" sz="1100" dirty="0">
                <a:solidFill>
                  <a:srgbClr val="000000"/>
                </a:solidFill>
                <a:latin typeface="Arial" charset="0"/>
                <a:cs typeface="Arial" charset="0"/>
              </a:rPr>
              <a:t>étude a montré que l</a:t>
            </a:r>
            <a:r>
              <a:rPr lang="ja-JP" altLang="fr-FR" sz="1100" dirty="0">
                <a:solidFill>
                  <a:srgbClr val="000000"/>
                </a:solidFill>
                <a:latin typeface="Arial" charset="0"/>
                <a:cs typeface="Arial" charset="0"/>
              </a:rPr>
              <a:t>’</a:t>
            </a:r>
            <a:r>
              <a:rPr lang="fr-FR" altLang="ja-JP" sz="1100" dirty="0">
                <a:solidFill>
                  <a:srgbClr val="000000"/>
                </a:solidFill>
                <a:latin typeface="Arial" charset="0"/>
                <a:cs typeface="Arial" charset="0"/>
              </a:rPr>
              <a:t>acquisition des compétences provient : </a:t>
            </a:r>
          </a:p>
          <a:p>
            <a:pPr marL="171450" indent="-171450" defTabSz="449263">
              <a:buFontTx/>
              <a:buChar char="•"/>
            </a:pPr>
            <a:r>
              <a:rPr lang="fr-FR" sz="1100" dirty="0">
                <a:solidFill>
                  <a:srgbClr val="000000"/>
                </a:solidFill>
                <a:latin typeface="Arial" charset="0"/>
                <a:cs typeface="Arial" charset="0"/>
              </a:rPr>
              <a:t>À 70% des expériences quotidiennes, dont activités professionnelles (formation informelle)</a:t>
            </a:r>
          </a:p>
          <a:p>
            <a:pPr marL="171450" indent="-171450" defTabSz="449263">
              <a:buFontTx/>
              <a:buChar char="•"/>
            </a:pPr>
            <a:r>
              <a:rPr lang="fr-FR" sz="1100" dirty="0">
                <a:solidFill>
                  <a:srgbClr val="000000"/>
                </a:solidFill>
                <a:latin typeface="Arial" charset="0"/>
                <a:cs typeface="Arial" charset="0"/>
              </a:rPr>
              <a:t>À 20% des interactions sociales, dont entourage professionnel (formation informelle)</a:t>
            </a:r>
          </a:p>
          <a:p>
            <a:pPr marL="171450" indent="-171450" defTabSz="449263">
              <a:buFontTx/>
              <a:buChar char="•"/>
            </a:pPr>
            <a:r>
              <a:rPr lang="fr-FR" sz="1100" dirty="0">
                <a:solidFill>
                  <a:srgbClr val="000000"/>
                </a:solidFill>
                <a:latin typeface="Arial" charset="0"/>
                <a:cs typeface="Arial" charset="0"/>
              </a:rPr>
              <a:t>À 10% de la formation structurée. Lectures, cursus de </a:t>
            </a:r>
            <a:r>
              <a:rPr lang="fr-FR" sz="1100" dirty="0" smtClean="0">
                <a:solidFill>
                  <a:srgbClr val="000000"/>
                </a:solidFill>
                <a:latin typeface="Arial" charset="0"/>
                <a:cs typeface="Arial" charset="0"/>
              </a:rPr>
              <a:t>formation </a:t>
            </a:r>
            <a:r>
              <a:rPr lang="fr-FR" sz="1100" dirty="0">
                <a:solidFill>
                  <a:srgbClr val="000000"/>
                </a:solidFill>
                <a:latin typeface="Arial" charset="0"/>
                <a:cs typeface="Arial" charset="0"/>
              </a:rPr>
              <a:t>(formation formelle</a:t>
            </a:r>
            <a:r>
              <a:rPr lang="fr-FR" sz="1100" dirty="0" smtClean="0">
                <a:solidFill>
                  <a:srgbClr val="000000"/>
                </a:solidFill>
                <a:latin typeface="Arial" charset="0"/>
                <a:cs typeface="Arial" charset="0"/>
              </a:rPr>
              <a:t>).</a:t>
            </a:r>
            <a:endParaRPr lang="fr-FR" sz="1100" dirty="0">
              <a:solidFill>
                <a:srgbClr val="000000"/>
              </a:solidFill>
              <a:latin typeface="Arial" charset="0"/>
              <a:cs typeface="Arial" charset="0"/>
            </a:endParaRPr>
          </a:p>
          <a:p>
            <a:pPr marL="171450" indent="-171450" defTabSz="449263">
              <a:buFontTx/>
              <a:buChar char="•"/>
            </a:pPr>
            <a:endParaRPr lang="fr-FR" sz="1100" dirty="0">
              <a:solidFill>
                <a:srgbClr val="000000"/>
              </a:solidFill>
              <a:latin typeface="Arial" charset="0"/>
              <a:cs typeface="Arial" charset="0"/>
            </a:endParaRPr>
          </a:p>
          <a:p>
            <a:pPr marL="171450" indent="-171450" defTabSz="449263">
              <a:buFont typeface="Wingdings" charset="0"/>
              <a:buChar char="è"/>
            </a:pPr>
            <a:r>
              <a:rPr lang="fr-FR" sz="1100" dirty="0" smtClean="0">
                <a:solidFill>
                  <a:srgbClr val="000000"/>
                </a:solidFill>
                <a:latin typeface="Arial" charset="0"/>
                <a:cs typeface="Arial" charset="0"/>
              </a:rPr>
              <a:t>Rôle </a:t>
            </a:r>
            <a:r>
              <a:rPr lang="fr-FR" sz="1100" dirty="0">
                <a:solidFill>
                  <a:srgbClr val="000000"/>
                </a:solidFill>
                <a:latin typeface="Arial" charset="0"/>
                <a:cs typeface="Arial" charset="0"/>
              </a:rPr>
              <a:t>d</a:t>
            </a:r>
            <a:r>
              <a:rPr lang="ja-JP" altLang="fr-FR" sz="1100" dirty="0">
                <a:solidFill>
                  <a:srgbClr val="000000"/>
                </a:solidFill>
                <a:latin typeface="Arial" charset="0"/>
                <a:cs typeface="Arial" charset="0"/>
              </a:rPr>
              <a:t>’</a:t>
            </a:r>
            <a:r>
              <a:rPr lang="fr-FR" altLang="ja-JP" sz="1100" dirty="0" err="1">
                <a:solidFill>
                  <a:srgbClr val="000000"/>
                </a:solidFill>
                <a:latin typeface="Arial" charset="0"/>
                <a:cs typeface="Arial" charset="0"/>
              </a:rPr>
              <a:t>IFprofs</a:t>
            </a:r>
            <a:r>
              <a:rPr lang="fr-FR" altLang="ja-JP" sz="1100" dirty="0">
                <a:solidFill>
                  <a:srgbClr val="000000"/>
                </a:solidFill>
                <a:latin typeface="Arial" charset="0"/>
                <a:cs typeface="Arial" charset="0"/>
              </a:rPr>
              <a:t> </a:t>
            </a:r>
            <a:r>
              <a:rPr lang="fr-FR" altLang="ja-JP" sz="1100" dirty="0" smtClean="0">
                <a:solidFill>
                  <a:srgbClr val="000000"/>
                </a:solidFill>
                <a:latin typeface="Arial" charset="0"/>
                <a:cs typeface="Arial" charset="0"/>
              </a:rPr>
              <a:t>dans </a:t>
            </a:r>
            <a:r>
              <a:rPr lang="fr-FR" altLang="ja-JP" sz="1100" dirty="0">
                <a:solidFill>
                  <a:srgbClr val="000000"/>
                </a:solidFill>
                <a:latin typeface="Arial" charset="0"/>
                <a:cs typeface="Arial" charset="0"/>
              </a:rPr>
              <a:t>la </a:t>
            </a:r>
            <a:r>
              <a:rPr lang="fr-FR" altLang="ja-JP" sz="1100" b="1" dirty="0">
                <a:solidFill>
                  <a:srgbClr val="000000"/>
                </a:solidFill>
                <a:latin typeface="Arial" charset="0"/>
                <a:cs typeface="Arial" charset="0"/>
              </a:rPr>
              <a:t>formation informelle des professionnels</a:t>
            </a:r>
            <a:r>
              <a:rPr lang="fr-FR" altLang="ja-JP" sz="1100" dirty="0">
                <a:solidFill>
                  <a:srgbClr val="000000"/>
                </a:solidFill>
                <a:latin typeface="Arial" charset="0"/>
                <a:cs typeface="Arial" charset="0"/>
              </a:rPr>
              <a:t>. </a:t>
            </a:r>
          </a:p>
          <a:p>
            <a:pPr marL="171450" indent="-171450" defTabSz="449263"/>
            <a:r>
              <a:rPr lang="fr-FR" sz="1100" dirty="0" smtClean="0">
                <a:solidFill>
                  <a:srgbClr val="000000"/>
                </a:solidFill>
                <a:latin typeface="Arial" charset="0"/>
                <a:cs typeface="Arial" charset="0"/>
              </a:rPr>
              <a:t>La </a:t>
            </a:r>
            <a:r>
              <a:rPr lang="fr-FR" sz="1100" dirty="0" smtClean="0">
                <a:solidFill>
                  <a:srgbClr val="000000"/>
                </a:solidFill>
                <a:latin typeface="Times New Roman" charset="0"/>
              </a:rPr>
              <a:t>formation des professionnels</a:t>
            </a:r>
            <a:r>
              <a:rPr lang="fr-FR" sz="1100" baseline="0" dirty="0" smtClean="0">
                <a:solidFill>
                  <a:srgbClr val="000000"/>
                </a:solidFill>
                <a:latin typeface="Times New Roman" charset="0"/>
              </a:rPr>
              <a:t> de l’éducation</a:t>
            </a:r>
            <a:r>
              <a:rPr lang="fr-FR" sz="1100" dirty="0" smtClean="0">
                <a:solidFill>
                  <a:srgbClr val="000000"/>
                </a:solidFill>
                <a:latin typeface="Times New Roman" charset="0"/>
              </a:rPr>
              <a:t> </a:t>
            </a:r>
            <a:r>
              <a:rPr lang="fr-FR" sz="1100" dirty="0">
                <a:solidFill>
                  <a:srgbClr val="000000"/>
                </a:solidFill>
                <a:latin typeface="Times New Roman" charset="0"/>
              </a:rPr>
              <a:t>peut se </a:t>
            </a:r>
            <a:r>
              <a:rPr lang="fr-FR" sz="1100" dirty="0" smtClean="0">
                <a:solidFill>
                  <a:srgbClr val="000000"/>
                </a:solidFill>
                <a:latin typeface="Times New Roman" charset="0"/>
              </a:rPr>
              <a:t>dérouler </a:t>
            </a:r>
            <a:r>
              <a:rPr lang="fr-FR" sz="1100" dirty="0">
                <a:solidFill>
                  <a:srgbClr val="000000"/>
                </a:solidFill>
                <a:latin typeface="Times New Roman" charset="0"/>
              </a:rPr>
              <a:t>dans un cadre formel (séminaire, formation, journée d</a:t>
            </a:r>
            <a:r>
              <a:rPr lang="ja-JP" altLang="fr-FR" sz="1100" dirty="0">
                <a:solidFill>
                  <a:srgbClr val="000000"/>
                </a:solidFill>
                <a:latin typeface="Times New Roman" charset="0"/>
              </a:rPr>
              <a:t>’</a:t>
            </a:r>
            <a:r>
              <a:rPr lang="fr-FR" altLang="ja-JP" sz="1100" dirty="0">
                <a:solidFill>
                  <a:srgbClr val="000000"/>
                </a:solidFill>
                <a:latin typeface="Times New Roman" charset="0"/>
              </a:rPr>
              <a:t>étude, conférences…) ou informel (échange avec les collègues</a:t>
            </a:r>
            <a:r>
              <a:rPr lang="fr-FR" altLang="ja-JP" sz="1100" dirty="0" smtClean="0">
                <a:solidFill>
                  <a:srgbClr val="000000"/>
                </a:solidFill>
                <a:latin typeface="Times New Roman" charset="0"/>
              </a:rPr>
              <a:t>,</a:t>
            </a:r>
            <a:r>
              <a:rPr lang="fr-FR" altLang="ja-JP" sz="1100" baseline="0" dirty="0" smtClean="0">
                <a:solidFill>
                  <a:srgbClr val="000000"/>
                </a:solidFill>
                <a:latin typeface="Times New Roman" charset="0"/>
              </a:rPr>
              <a:t> </a:t>
            </a:r>
            <a:r>
              <a:rPr lang="fr-FR" altLang="ja-JP" sz="1100" dirty="0" smtClean="0">
                <a:solidFill>
                  <a:srgbClr val="000000"/>
                </a:solidFill>
                <a:latin typeface="Times New Roman" charset="0"/>
              </a:rPr>
              <a:t>réflexion </a:t>
            </a:r>
            <a:r>
              <a:rPr lang="fr-FR" altLang="ja-JP" sz="1100" dirty="0">
                <a:solidFill>
                  <a:srgbClr val="000000"/>
                </a:solidFill>
                <a:latin typeface="Times New Roman" charset="0"/>
              </a:rPr>
              <a:t>personnelle, réseau social </a:t>
            </a:r>
            <a:r>
              <a:rPr lang="fr-FR" altLang="ja-JP" sz="1100" dirty="0" smtClean="0">
                <a:solidFill>
                  <a:srgbClr val="000000"/>
                </a:solidFill>
                <a:latin typeface="Times New Roman" charset="0"/>
              </a:rPr>
              <a:t>d</a:t>
            </a:r>
            <a:r>
              <a:rPr lang="ja-JP" altLang="fr-FR" sz="1100" dirty="0" smtClean="0">
                <a:solidFill>
                  <a:srgbClr val="000000"/>
                </a:solidFill>
                <a:latin typeface="Times New Roman" charset="0"/>
              </a:rPr>
              <a:t>’</a:t>
            </a:r>
            <a:r>
              <a:rPr lang="fr-FR" altLang="ja-JP" sz="1100" dirty="0" smtClean="0">
                <a:solidFill>
                  <a:srgbClr val="000000"/>
                </a:solidFill>
                <a:latin typeface="Times New Roman" charset="0"/>
              </a:rPr>
              <a:t>enseignants comme </a:t>
            </a:r>
            <a:r>
              <a:rPr lang="fr-FR" altLang="ja-JP" sz="1100" dirty="0" err="1" smtClean="0">
                <a:solidFill>
                  <a:srgbClr val="000000"/>
                </a:solidFill>
                <a:latin typeface="Times New Roman" charset="0"/>
              </a:rPr>
              <a:t>IFprofs</a:t>
            </a:r>
            <a:r>
              <a:rPr lang="is-IS" altLang="ja-JP" sz="1100" dirty="0" smtClean="0">
                <a:solidFill>
                  <a:srgbClr val="000000"/>
                </a:solidFill>
                <a:latin typeface="Times New Roman" charset="0"/>
              </a:rPr>
              <a:t>…</a:t>
            </a:r>
            <a:r>
              <a:rPr lang="is-IS" altLang="ja-JP" sz="1100" dirty="0">
                <a:solidFill>
                  <a:srgbClr val="000000"/>
                </a:solidFill>
                <a:latin typeface="Times New Roman" charset="0"/>
              </a:rPr>
              <a:t>)</a:t>
            </a:r>
            <a:r>
              <a:rPr lang="fr-FR" altLang="ja-JP" sz="1100" dirty="0">
                <a:solidFill>
                  <a:srgbClr val="000000"/>
                </a:solidFill>
                <a:latin typeface="Times New Roman" charset="0"/>
              </a:rPr>
              <a:t>.</a:t>
            </a:r>
          </a:p>
          <a:p>
            <a:pPr marL="171450" indent="-171450" defTabSz="449263"/>
            <a:endParaRPr lang="fr-FR" dirty="0">
              <a:solidFill>
                <a:srgbClr val="000000"/>
              </a:solidFill>
              <a:latin typeface="Arial" charset="0"/>
              <a:cs typeface="Arial" charset="0"/>
            </a:endParaRPr>
          </a:p>
          <a:p>
            <a:pPr marL="171450" indent="-171450" defTabSz="449263"/>
            <a:endParaRPr lang="fr-FR" dirty="0">
              <a:solidFill>
                <a:srgbClr val="000000"/>
              </a:solidFill>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dirty="0" smtClean="0">
                <a:latin typeface="Arial" charset="0"/>
              </a:rPr>
              <a:t>https://</a:t>
            </a:r>
            <a:r>
              <a:rPr lang="fr-FR" sz="1200" dirty="0" err="1" smtClean="0">
                <a:latin typeface="Arial" charset="0"/>
              </a:rPr>
              <a:t>www.youtube.com</a:t>
            </a:r>
            <a:r>
              <a:rPr lang="fr-FR" sz="1200" dirty="0" smtClean="0">
                <a:latin typeface="Arial" charset="0"/>
              </a:rPr>
              <a:t>/</a:t>
            </a:r>
            <a:r>
              <a:rPr lang="fr-FR" sz="1200" dirty="0" err="1" smtClean="0">
                <a:latin typeface="Arial" charset="0"/>
              </a:rPr>
              <a:t>watch?v</a:t>
            </a:r>
            <a:r>
              <a:rPr lang="fr-FR" sz="1200" dirty="0" smtClean="0">
                <a:latin typeface="Arial" charset="0"/>
              </a:rPr>
              <a:t>=9A1Za4xluvQ</a:t>
            </a:r>
          </a:p>
          <a:p>
            <a:endParaRPr lang="fr-FR" sz="1200" dirty="0" smtClean="0">
              <a:latin typeface="Arial" charset="0"/>
            </a:endParaRPr>
          </a:p>
          <a:p>
            <a:r>
              <a:rPr lang="fr-FR" sz="1200" dirty="0" smtClean="0">
                <a:latin typeface="Arial" charset="0"/>
              </a:rPr>
              <a:t>L’esprit de collaboration est au cœur du projet</a:t>
            </a:r>
            <a:r>
              <a:rPr lang="fr-FR" sz="1200" baseline="0" dirty="0" smtClean="0">
                <a:latin typeface="Arial" charset="0"/>
              </a:rPr>
              <a:t> </a:t>
            </a:r>
            <a:r>
              <a:rPr lang="fr-FR" sz="1200" baseline="0" dirty="0" err="1" smtClean="0">
                <a:latin typeface="Arial" charset="0"/>
              </a:rPr>
              <a:t>IFprofs</a:t>
            </a:r>
            <a:r>
              <a:rPr lang="fr-FR" sz="1200" baseline="0" dirty="0" smtClean="0">
                <a:latin typeface="Arial" charset="0"/>
              </a:rPr>
              <a:t>. Sa finalité : permettre aux professeurs de travailler ensemble. </a:t>
            </a:r>
            <a:endParaRPr lang="fr-FR" sz="1200" dirty="0" smtClean="0">
              <a:latin typeface="Arial" charset="0"/>
            </a:endParaRPr>
          </a:p>
          <a:p>
            <a:pPr marL="171450" indent="-171450" defTabSz="449263"/>
            <a:endParaRPr lang="fr-FR" sz="1200" b="0" i="0" kern="1200" dirty="0" smtClean="0">
              <a:solidFill>
                <a:srgbClr val="000000"/>
              </a:solidFill>
              <a:effectLst/>
              <a:latin typeface="Arial" charset="0"/>
              <a:ea typeface="Arial" charset="0"/>
              <a:cs typeface="Arial" charset="0"/>
            </a:endParaRPr>
          </a:p>
          <a:p>
            <a:pPr marL="171450" indent="-171450" defTabSz="449263"/>
            <a:r>
              <a:rPr lang="fr-FR" sz="1200" b="0" i="0" kern="1200" dirty="0" err="1" smtClean="0">
                <a:solidFill>
                  <a:srgbClr val="000000"/>
                </a:solidFill>
                <a:effectLst/>
                <a:latin typeface="Arial" charset="0"/>
                <a:ea typeface="Arial" charset="0"/>
                <a:cs typeface="Arial" charset="0"/>
              </a:rPr>
              <a:t>IFprofs</a:t>
            </a:r>
            <a:r>
              <a:rPr lang="fr-FR" sz="1200" b="0" i="0" kern="1200" dirty="0" smtClean="0">
                <a:solidFill>
                  <a:srgbClr val="000000"/>
                </a:solidFill>
                <a:effectLst/>
                <a:latin typeface="Arial" charset="0"/>
                <a:ea typeface="Arial" charset="0"/>
                <a:cs typeface="Arial" charset="0"/>
              </a:rPr>
              <a:t> forme</a:t>
            </a:r>
            <a:r>
              <a:rPr lang="fr-FR" sz="1200" b="0" i="0" kern="1200" baseline="0" dirty="0" smtClean="0">
                <a:solidFill>
                  <a:srgbClr val="000000"/>
                </a:solidFill>
                <a:effectLst/>
                <a:latin typeface="Arial" charset="0"/>
                <a:ea typeface="Arial" charset="0"/>
                <a:cs typeface="Arial" charset="0"/>
              </a:rPr>
              <a:t> ainsi une communauté = </a:t>
            </a:r>
            <a:r>
              <a:rPr lang="fr-FR" sz="1200" b="0" i="0" kern="1200" dirty="0" smtClean="0">
                <a:solidFill>
                  <a:srgbClr val="000000"/>
                </a:solidFill>
                <a:effectLst/>
                <a:latin typeface="Arial" charset="0"/>
                <a:ea typeface="Arial" charset="0"/>
                <a:cs typeface="Arial" charset="0"/>
              </a:rPr>
              <a:t>un réseau humain où l’échange (la communication, le partage</a:t>
            </a:r>
            <a:r>
              <a:rPr lang="fr-FR" sz="1200" b="0" i="0" kern="1200" baseline="0" dirty="0" smtClean="0">
                <a:solidFill>
                  <a:srgbClr val="000000"/>
                </a:solidFill>
                <a:effectLst/>
                <a:latin typeface="Arial" charset="0"/>
                <a:ea typeface="Arial" charset="0"/>
                <a:cs typeface="Arial" charset="0"/>
              </a:rPr>
              <a:t> d’informations) est au centre.</a:t>
            </a:r>
            <a:endParaRPr lang="fr-FR" dirty="0">
              <a:solidFill>
                <a:srgbClr val="000000"/>
              </a:solidFill>
              <a:latin typeface="Arial" charset="0"/>
              <a:cs typeface="Arial" charset="0"/>
            </a:endParaRPr>
          </a:p>
        </p:txBody>
      </p:sp>
    </p:spTree>
    <p:extLst>
      <p:ext uri="{BB962C8B-B14F-4D97-AF65-F5344CB8AC3E}">
        <p14:creationId xmlns:p14="http://schemas.microsoft.com/office/powerpoint/2010/main" val="109187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z="1100" dirty="0">
              <a:latin typeface="Arial" charset="0"/>
              <a:cs typeface="Arial" charset="0"/>
            </a:endParaRPr>
          </a:p>
          <a:p>
            <a:r>
              <a:rPr lang="fr-FR" sz="1100" dirty="0" smtClean="0">
                <a:latin typeface="Arial" charset="0"/>
                <a:cs typeface="Arial" charset="0"/>
              </a:rPr>
              <a:t>Dans </a:t>
            </a:r>
            <a:r>
              <a:rPr lang="fr-FR" sz="1100" dirty="0">
                <a:latin typeface="Arial" charset="0"/>
                <a:cs typeface="Arial" charset="0"/>
              </a:rPr>
              <a:t>le domaine des sciences de l</a:t>
            </a:r>
            <a:r>
              <a:rPr lang="ja-JP" altLang="fr-FR" sz="1100" dirty="0">
                <a:latin typeface="Arial" charset="0"/>
                <a:cs typeface="Arial" charset="0"/>
              </a:rPr>
              <a:t>’</a:t>
            </a:r>
            <a:r>
              <a:rPr lang="fr-FR" altLang="ja-JP" sz="1100" dirty="0">
                <a:latin typeface="Arial" charset="0"/>
                <a:cs typeface="Arial" charset="0"/>
              </a:rPr>
              <a:t>éducation, des chercheurs ont étudié </a:t>
            </a:r>
            <a:r>
              <a:rPr lang="fr-FR" altLang="ja-JP" sz="1100" b="1" dirty="0" smtClean="0">
                <a:latin typeface="Arial" charset="0"/>
                <a:cs typeface="Arial" charset="0"/>
              </a:rPr>
              <a:t>l</a:t>
            </a:r>
            <a:r>
              <a:rPr lang="ja-JP" altLang="fr-FR" sz="1100" b="1" dirty="0">
                <a:latin typeface="Arial" charset="0"/>
                <a:cs typeface="Arial" charset="0"/>
              </a:rPr>
              <a:t>’</a:t>
            </a:r>
            <a:r>
              <a:rPr lang="fr-FR" altLang="ja-JP" sz="1100" b="1" dirty="0">
                <a:latin typeface="Arial" charset="0"/>
                <a:cs typeface="Arial" charset="0"/>
              </a:rPr>
              <a:t>impact de la participation à une communauté virtuelle en terme d</a:t>
            </a:r>
            <a:r>
              <a:rPr lang="ja-JP" altLang="fr-FR" sz="1100" b="1" dirty="0">
                <a:latin typeface="Arial" charset="0"/>
                <a:cs typeface="Arial" charset="0"/>
              </a:rPr>
              <a:t>’</a:t>
            </a:r>
            <a:r>
              <a:rPr lang="fr-FR" altLang="ja-JP" sz="1100" b="1" dirty="0">
                <a:latin typeface="Arial" charset="0"/>
                <a:cs typeface="Arial" charset="0"/>
              </a:rPr>
              <a:t>apprentissage</a:t>
            </a:r>
            <a:r>
              <a:rPr lang="fr-FR" altLang="ja-JP" sz="1100" dirty="0">
                <a:latin typeface="Arial" charset="0"/>
                <a:cs typeface="Arial" charset="0"/>
              </a:rPr>
              <a:t>.</a:t>
            </a:r>
          </a:p>
          <a:p>
            <a:endParaRPr lang="fr-FR" sz="1100" dirty="0">
              <a:latin typeface="Arial" charset="0"/>
              <a:cs typeface="Arial" charset="0"/>
            </a:endParaRPr>
          </a:p>
          <a:p>
            <a:r>
              <a:rPr lang="fr-FR" sz="1100" b="1" baseline="0" dirty="0" smtClean="0">
                <a:latin typeface="Arial" charset="0"/>
                <a:cs typeface="Arial" charset="0"/>
              </a:rPr>
              <a:t>WENGER</a:t>
            </a:r>
            <a:r>
              <a:rPr lang="fr-FR" sz="1100" b="0" baseline="0" dirty="0" smtClean="0">
                <a:latin typeface="Arial" charset="0"/>
                <a:cs typeface="Arial" charset="0"/>
              </a:rPr>
              <a:t> </a:t>
            </a:r>
            <a:r>
              <a:rPr lang="fr-FR" sz="1100" dirty="0" smtClean="0">
                <a:latin typeface="Arial" charset="0"/>
                <a:cs typeface="Arial" charset="0"/>
              </a:rPr>
              <a:t>est </a:t>
            </a:r>
            <a:r>
              <a:rPr lang="fr-FR" sz="1100" dirty="0">
                <a:latin typeface="Arial" charset="0"/>
                <a:cs typeface="Arial" charset="0"/>
              </a:rPr>
              <a:t>à l</a:t>
            </a:r>
            <a:r>
              <a:rPr lang="ja-JP" altLang="fr-FR" sz="1100" dirty="0">
                <a:latin typeface="Arial" charset="0"/>
                <a:cs typeface="Arial" charset="0"/>
              </a:rPr>
              <a:t>’</a:t>
            </a:r>
            <a:r>
              <a:rPr lang="fr-FR" altLang="ja-JP" sz="1100" dirty="0">
                <a:latin typeface="Arial" charset="0"/>
                <a:cs typeface="Arial" charset="0"/>
              </a:rPr>
              <a:t>origine du concept de « </a:t>
            </a:r>
            <a:r>
              <a:rPr lang="fr-FR" altLang="ja-JP" sz="1100" b="1" dirty="0">
                <a:latin typeface="Arial" charset="0"/>
                <a:cs typeface="Arial" charset="0"/>
              </a:rPr>
              <a:t>communauté de pratiques</a:t>
            </a:r>
            <a:r>
              <a:rPr lang="fr-FR" altLang="ja-JP" sz="1100" dirty="0">
                <a:latin typeface="Arial" charset="0"/>
                <a:cs typeface="Arial" charset="0"/>
              </a:rPr>
              <a:t> </a:t>
            </a:r>
            <a:r>
              <a:rPr lang="fr-FR" altLang="ja-JP" sz="1100" dirty="0" smtClean="0">
                <a:latin typeface="Arial" charset="0"/>
                <a:cs typeface="Arial" charset="0"/>
              </a:rPr>
              <a:t>»: </a:t>
            </a:r>
            <a:r>
              <a:rPr lang="fr-FR" altLang="ja-JP" sz="1100" b="1" dirty="0" smtClean="0">
                <a:latin typeface="Arial" charset="0"/>
                <a:cs typeface="Arial" charset="0"/>
              </a:rPr>
              <a:t>réunit des personnes partageant le même métier et échangeant autour des problématiques liées à leur métier</a:t>
            </a:r>
            <a:r>
              <a:rPr lang="fr-FR" altLang="ja-JP" sz="1100" baseline="0" dirty="0" smtClean="0">
                <a:solidFill>
                  <a:srgbClr val="000000"/>
                </a:solidFill>
                <a:latin typeface="Arial" charset="0"/>
                <a:cs typeface="Arial" charset="0"/>
              </a:rPr>
              <a:t> </a:t>
            </a:r>
            <a:r>
              <a:rPr lang="fr-FR" altLang="ja-JP" sz="1100" baseline="0" dirty="0" smtClean="0">
                <a:solidFill>
                  <a:srgbClr val="000000"/>
                </a:solidFill>
                <a:latin typeface="Arial" charset="0"/>
                <a:cs typeface="Arial" charset="0"/>
                <a:sym typeface="Wingdings"/>
              </a:rPr>
              <a:t> </a:t>
            </a:r>
            <a:r>
              <a:rPr lang="fr-FR" altLang="ja-JP" sz="1100" baseline="0" dirty="0" err="1" smtClean="0">
                <a:solidFill>
                  <a:srgbClr val="000000"/>
                </a:solidFill>
                <a:latin typeface="Arial" charset="0"/>
                <a:cs typeface="Arial" charset="0"/>
                <a:sym typeface="Wingdings"/>
              </a:rPr>
              <a:t>IFprofs</a:t>
            </a:r>
            <a:r>
              <a:rPr lang="fr-FR" altLang="ja-JP" sz="1100" baseline="0" dirty="0" smtClean="0">
                <a:solidFill>
                  <a:srgbClr val="000000"/>
                </a:solidFill>
                <a:latin typeface="Arial" charset="0"/>
                <a:cs typeface="Arial" charset="0"/>
                <a:sym typeface="Wingdings"/>
              </a:rPr>
              <a:t> est une communauté de pratiques.</a:t>
            </a:r>
            <a:endParaRPr lang="fr-FR" altLang="ja-JP" sz="1100" dirty="0" smtClean="0">
              <a:latin typeface="Arial" charset="0"/>
              <a:cs typeface="Arial" charset="0"/>
            </a:endParaRPr>
          </a:p>
          <a:p>
            <a:endParaRPr lang="fr-FR" altLang="ja-JP" sz="1100" dirty="0" smtClean="0">
              <a:latin typeface="Arial" charset="0"/>
              <a:cs typeface="Arial" charset="0"/>
            </a:endParaRPr>
          </a:p>
          <a:p>
            <a:r>
              <a:rPr lang="fr-FR" altLang="ja-JP" sz="1100" dirty="0" smtClean="0">
                <a:latin typeface="Arial" charset="0"/>
                <a:cs typeface="Arial" charset="0"/>
              </a:rPr>
              <a:t>Selon </a:t>
            </a:r>
            <a:r>
              <a:rPr lang="fr-FR" altLang="ja-JP" sz="1100" dirty="0" err="1" smtClean="0">
                <a:latin typeface="Arial" charset="0"/>
                <a:cs typeface="Arial" charset="0"/>
              </a:rPr>
              <a:t>Wenger</a:t>
            </a:r>
            <a:r>
              <a:rPr lang="fr-FR" altLang="ja-JP" sz="1100" dirty="0" smtClean="0">
                <a:latin typeface="Arial" charset="0"/>
                <a:cs typeface="Arial" charset="0"/>
              </a:rPr>
              <a:t>, </a:t>
            </a:r>
            <a:r>
              <a:rPr lang="fr-FR" altLang="ja-JP" sz="1100" dirty="0">
                <a:latin typeface="Arial" charset="0"/>
                <a:cs typeface="Arial" charset="0"/>
              </a:rPr>
              <a:t>une communauté de </a:t>
            </a:r>
            <a:r>
              <a:rPr lang="fr-FR" altLang="ja-JP" sz="1100" b="1" dirty="0" smtClean="0">
                <a:latin typeface="Arial" charset="0"/>
                <a:cs typeface="Arial" charset="0"/>
              </a:rPr>
              <a:t>pratiques</a:t>
            </a:r>
            <a:r>
              <a:rPr lang="fr-FR" altLang="ja-JP" sz="1100" b="1" baseline="0" dirty="0" smtClean="0">
                <a:latin typeface="Arial" charset="0"/>
                <a:cs typeface="Arial" charset="0"/>
              </a:rPr>
              <a:t> </a:t>
            </a:r>
            <a:r>
              <a:rPr lang="fr-FR" altLang="ja-JP" sz="1100" b="1" dirty="0" smtClean="0">
                <a:latin typeface="Arial" charset="0"/>
                <a:cs typeface="Arial" charset="0"/>
              </a:rPr>
              <a:t>équivaut </a:t>
            </a:r>
            <a:r>
              <a:rPr lang="fr-FR" altLang="ja-JP" sz="1100" b="1" dirty="0">
                <a:latin typeface="Arial" charset="0"/>
                <a:cs typeface="Arial" charset="0"/>
              </a:rPr>
              <a:t>à une communauté </a:t>
            </a:r>
            <a:r>
              <a:rPr lang="fr-FR" altLang="ja-JP" sz="1100" b="1" dirty="0" smtClean="0">
                <a:latin typeface="Arial" charset="0"/>
                <a:cs typeface="Arial" charset="0"/>
              </a:rPr>
              <a:t>d</a:t>
            </a:r>
            <a:r>
              <a:rPr lang="ja-JP" altLang="fr-FR" sz="1100" b="1" dirty="0" smtClean="0">
                <a:latin typeface="Arial" charset="0"/>
                <a:cs typeface="Arial" charset="0"/>
              </a:rPr>
              <a:t>’</a:t>
            </a:r>
            <a:r>
              <a:rPr lang="fr-FR" altLang="ja-JP" sz="1100" b="1" dirty="0" smtClean="0">
                <a:latin typeface="Arial" charset="0"/>
                <a:cs typeface="Arial" charset="0"/>
              </a:rPr>
              <a:t>apprentissage</a:t>
            </a:r>
            <a:r>
              <a:rPr lang="fr-FR" altLang="ja-JP" sz="1100" dirty="0" smtClean="0">
                <a:latin typeface="Arial" charset="0"/>
                <a:cs typeface="Arial" charset="0"/>
              </a:rPr>
              <a:t>.</a:t>
            </a:r>
          </a:p>
          <a:p>
            <a:r>
              <a:rPr lang="fr-FR" altLang="ja-JP" sz="1100" dirty="0" smtClean="0">
                <a:solidFill>
                  <a:srgbClr val="000000"/>
                </a:solidFill>
                <a:latin typeface="Arial" charset="0"/>
                <a:cs typeface="Arial" charset="0"/>
              </a:rPr>
              <a:t>L</a:t>
            </a:r>
            <a:r>
              <a:rPr lang="ja-JP" altLang="fr-FR" sz="1100" dirty="0" smtClean="0">
                <a:solidFill>
                  <a:srgbClr val="000000"/>
                </a:solidFill>
                <a:latin typeface="Arial" charset="0"/>
                <a:cs typeface="Arial" charset="0"/>
              </a:rPr>
              <a:t>’</a:t>
            </a:r>
            <a:r>
              <a:rPr lang="fr-FR" altLang="ja-JP" sz="1100" dirty="0" smtClean="0">
                <a:solidFill>
                  <a:srgbClr val="000000"/>
                </a:solidFill>
                <a:latin typeface="Arial" charset="0"/>
                <a:cs typeface="Arial" charset="0"/>
              </a:rPr>
              <a:t>apprentissage y a </a:t>
            </a:r>
            <a:r>
              <a:rPr lang="fr-FR" altLang="ja-JP" sz="1100" dirty="0">
                <a:solidFill>
                  <a:srgbClr val="000000"/>
                </a:solidFill>
                <a:latin typeface="Arial" charset="0"/>
                <a:cs typeface="Arial" charset="0"/>
              </a:rPr>
              <a:t>une </a:t>
            </a:r>
            <a:r>
              <a:rPr lang="fr-FR" altLang="ja-JP" sz="1100" b="1" dirty="0">
                <a:solidFill>
                  <a:srgbClr val="000000"/>
                </a:solidFill>
                <a:latin typeface="Arial" charset="0"/>
                <a:cs typeface="Arial" charset="0"/>
              </a:rPr>
              <a:t>dimension </a:t>
            </a:r>
            <a:r>
              <a:rPr lang="fr-FR" altLang="ja-JP" sz="1100" b="1" dirty="0" smtClean="0">
                <a:solidFill>
                  <a:srgbClr val="000000"/>
                </a:solidFill>
                <a:latin typeface="Arial" charset="0"/>
                <a:cs typeface="Arial" charset="0"/>
              </a:rPr>
              <a:t>collective</a:t>
            </a:r>
            <a:r>
              <a:rPr lang="fr-FR" altLang="ja-JP" sz="1100" dirty="0" smtClean="0">
                <a:solidFill>
                  <a:srgbClr val="000000"/>
                </a:solidFill>
                <a:latin typeface="Arial" charset="0"/>
                <a:cs typeface="Arial" charset="0"/>
              </a:rPr>
              <a:t>. </a:t>
            </a:r>
            <a:r>
              <a:rPr lang="fr-FR" altLang="ja-JP" sz="1100" dirty="0">
                <a:solidFill>
                  <a:srgbClr val="000000"/>
                </a:solidFill>
                <a:latin typeface="Arial" charset="0"/>
                <a:cs typeface="Arial" charset="0"/>
              </a:rPr>
              <a:t>C</a:t>
            </a:r>
            <a:r>
              <a:rPr lang="ja-JP" altLang="fr-FR" sz="1100" dirty="0">
                <a:solidFill>
                  <a:srgbClr val="000000"/>
                </a:solidFill>
                <a:latin typeface="Arial" charset="0"/>
                <a:cs typeface="Arial" charset="0"/>
              </a:rPr>
              <a:t>’</a:t>
            </a:r>
            <a:r>
              <a:rPr lang="fr-FR" altLang="ja-JP" sz="1100" dirty="0">
                <a:solidFill>
                  <a:srgbClr val="000000"/>
                </a:solidFill>
                <a:latin typeface="Arial" charset="0"/>
                <a:cs typeface="Arial" charset="0"/>
              </a:rPr>
              <a:t>est lié à la notion de </a:t>
            </a:r>
            <a:r>
              <a:rPr lang="fr-FR" altLang="ja-JP" sz="1100" b="1" dirty="0">
                <a:solidFill>
                  <a:srgbClr val="000000"/>
                </a:solidFill>
                <a:latin typeface="Arial" charset="0"/>
                <a:cs typeface="Arial" charset="0"/>
              </a:rPr>
              <a:t>conflit </a:t>
            </a:r>
            <a:r>
              <a:rPr lang="fr-FR" altLang="ja-JP" sz="1100" b="1" dirty="0" err="1">
                <a:solidFill>
                  <a:srgbClr val="000000"/>
                </a:solidFill>
                <a:latin typeface="Arial" charset="0"/>
                <a:cs typeface="Arial" charset="0"/>
              </a:rPr>
              <a:t>socio-cognitif</a:t>
            </a:r>
            <a:r>
              <a:rPr lang="fr-FR" altLang="ja-JP" sz="1100" dirty="0">
                <a:solidFill>
                  <a:srgbClr val="000000"/>
                </a:solidFill>
                <a:latin typeface="Arial" charset="0"/>
                <a:cs typeface="Arial" charset="0"/>
              </a:rPr>
              <a:t> : en confrontant les expériences et les outils didactiques, on se nourrit de nouveaux matériaux, on remet en cause ses méthodes</a:t>
            </a:r>
            <a:r>
              <a:rPr lang="is-IS" altLang="ja-JP" sz="1100" dirty="0">
                <a:solidFill>
                  <a:srgbClr val="000000"/>
                </a:solidFill>
                <a:latin typeface="Arial" charset="0"/>
                <a:cs typeface="Arial" charset="0"/>
              </a:rPr>
              <a:t>…</a:t>
            </a:r>
            <a:r>
              <a:rPr lang="fr-FR" altLang="ja-JP" sz="1100" dirty="0">
                <a:solidFill>
                  <a:srgbClr val="000000"/>
                </a:solidFill>
                <a:latin typeface="Arial" charset="0"/>
                <a:cs typeface="Arial" charset="0"/>
              </a:rPr>
              <a:t> on apprend.</a:t>
            </a:r>
          </a:p>
          <a:p>
            <a:r>
              <a:rPr lang="fr-FR" sz="1100" dirty="0">
                <a:solidFill>
                  <a:srgbClr val="000000"/>
                </a:solidFill>
                <a:latin typeface="Arial" charset="0"/>
                <a:cs typeface="Arial" charset="0"/>
              </a:rPr>
              <a:t> </a:t>
            </a:r>
            <a:endParaRPr lang="fr-FR" sz="1100" dirty="0" smtClean="0">
              <a:solidFill>
                <a:srgbClr val="000000"/>
              </a:solidFill>
              <a:latin typeface="Arial" charset="0"/>
              <a:cs typeface="Arial" charset="0"/>
            </a:endParaRPr>
          </a:p>
          <a:p>
            <a:endParaRPr lang="fr-FR" sz="1100" baseline="0" dirty="0" smtClean="0">
              <a:solidFill>
                <a:srgbClr val="000000"/>
              </a:solidFill>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sz="1100" b="0" i="0" dirty="0" smtClean="0">
                <a:latin typeface="Arial" charset="0"/>
                <a:cs typeface="Arial" charset="0"/>
              </a:rPr>
              <a:t>Qu’est-ce</a:t>
            </a:r>
            <a:r>
              <a:rPr lang="fr-FR" sz="1100" b="0" i="0" baseline="0" dirty="0" smtClean="0">
                <a:latin typeface="Arial" charset="0"/>
                <a:cs typeface="Arial" charset="0"/>
              </a:rPr>
              <a:t> qui réunit les membres ?</a:t>
            </a:r>
            <a:endParaRPr lang="fr-FR" sz="1100" b="0" i="0" dirty="0" smtClean="0">
              <a:latin typeface="Arial" charset="0"/>
              <a:cs typeface="Arial" charset="0"/>
            </a:endParaRPr>
          </a:p>
          <a:p>
            <a:pPr eaLnBrk="1" hangingPunct="1">
              <a:spcBef>
                <a:spcPct val="0"/>
              </a:spcBef>
            </a:pPr>
            <a:endParaRPr lang="fr-FR" sz="1100" b="0" i="0" dirty="0" smtClean="0">
              <a:latin typeface="Arial" charset="0"/>
              <a:cs typeface="Arial" charset="0"/>
            </a:endParaRPr>
          </a:p>
          <a:p>
            <a:r>
              <a:rPr lang="fr-FR" sz="1100" b="0" i="0" kern="1200" baseline="0" dirty="0" smtClean="0">
                <a:solidFill>
                  <a:srgbClr val="000000"/>
                </a:solidFill>
                <a:effectLst/>
                <a:latin typeface="Arial" charset="0"/>
                <a:ea typeface="Arial" charset="0"/>
                <a:cs typeface="Arial" charset="0"/>
              </a:rPr>
              <a:t>Les leviers de rassemblement / facteurs de motivation amenant les gens à s’engager dans une communauté varient.</a:t>
            </a:r>
          </a:p>
          <a:p>
            <a:r>
              <a:rPr lang="fr-FR" sz="1100" b="0" i="0" kern="1200" baseline="0" dirty="0" smtClean="0">
                <a:solidFill>
                  <a:srgbClr val="000000"/>
                </a:solidFill>
                <a:effectLst/>
                <a:latin typeface="Arial" charset="0"/>
                <a:ea typeface="Arial" charset="0"/>
                <a:cs typeface="Arial" charset="0"/>
              </a:rPr>
              <a:t>Il existe une typologie des communautés (virtuelles ou non) selon ces dénominateurs communs. </a:t>
            </a:r>
          </a:p>
          <a:p>
            <a:endParaRPr lang="fr-FR" sz="1100" b="0" i="0" kern="1200" baseline="0" dirty="0" smtClean="0">
              <a:solidFill>
                <a:srgbClr val="000000"/>
              </a:solidFill>
              <a:effectLst/>
              <a:latin typeface="Arial" charset="0"/>
              <a:ea typeface="Arial" charset="0"/>
              <a:cs typeface="Arial" charset="0"/>
            </a:endParaRPr>
          </a:p>
          <a:p>
            <a:r>
              <a:rPr lang="fr-FR" sz="1100" b="0" i="0" kern="1200" dirty="0" smtClean="0">
                <a:solidFill>
                  <a:srgbClr val="000000"/>
                </a:solidFill>
                <a:effectLst/>
                <a:latin typeface="Arial" charset="0"/>
                <a:ea typeface="Arial" charset="0"/>
                <a:cs typeface="Arial" charset="0"/>
              </a:rPr>
              <a:t>Communauté d’action : membres veulent changer des choses et mener une action commune.</a:t>
            </a:r>
            <a:r>
              <a:rPr lang="fr-FR" sz="1100" b="0" i="0" kern="1200" baseline="0" dirty="0" smtClean="0">
                <a:solidFill>
                  <a:srgbClr val="000000"/>
                </a:solidFill>
                <a:effectLst/>
                <a:latin typeface="Arial" charset="0"/>
                <a:ea typeface="Arial" charset="0"/>
                <a:cs typeface="Arial" charset="0"/>
              </a:rPr>
              <a:t> </a:t>
            </a:r>
          </a:p>
          <a:p>
            <a:r>
              <a:rPr lang="fr-FR" sz="1100" b="0" i="0" kern="1200" dirty="0" smtClean="0">
                <a:solidFill>
                  <a:srgbClr val="000000"/>
                </a:solidFill>
                <a:effectLst/>
                <a:latin typeface="Arial" charset="0"/>
                <a:ea typeface="Arial" charset="0"/>
                <a:cs typeface="Arial" charset="0"/>
              </a:rPr>
              <a:t>Exemple </a:t>
            </a:r>
            <a:r>
              <a:rPr lang="fr-FR" sz="1100" b="0" i="0" kern="1200" dirty="0" err="1" smtClean="0">
                <a:solidFill>
                  <a:srgbClr val="000000"/>
                </a:solidFill>
                <a:effectLst/>
                <a:latin typeface="Arial" charset="0"/>
                <a:ea typeface="Arial" charset="0"/>
                <a:cs typeface="Arial" charset="0"/>
              </a:rPr>
              <a:t>IFprofs</a:t>
            </a:r>
            <a:r>
              <a:rPr lang="fr-FR" sz="1100" b="0" i="0" kern="1200" baseline="0" dirty="0" smtClean="0">
                <a:solidFill>
                  <a:srgbClr val="000000"/>
                </a:solidFill>
                <a:effectLst/>
                <a:latin typeface="Arial" charset="0"/>
                <a:ea typeface="Arial" charset="0"/>
                <a:cs typeface="Arial" charset="0"/>
              </a:rPr>
              <a:t> : nouveau manuel; nouveau programme scolaire</a:t>
            </a:r>
            <a:endParaRPr lang="fr-FR" sz="1100" b="0" i="0" kern="1200" dirty="0" smtClean="0">
              <a:solidFill>
                <a:srgbClr val="000000"/>
              </a:solidFill>
              <a:effectLst/>
              <a:latin typeface="Arial" charset="0"/>
              <a:ea typeface="Arial" charset="0"/>
              <a:cs typeface="Arial" charset="0"/>
            </a:endParaRPr>
          </a:p>
          <a:p>
            <a:endParaRPr lang="fr-FR" sz="1100" b="0" i="0" kern="1200" dirty="0" smtClean="0">
              <a:solidFill>
                <a:srgbClr val="000000"/>
              </a:solidFill>
              <a:effectLst/>
              <a:latin typeface="Arial" charset="0"/>
              <a:ea typeface="Arial" charset="0"/>
              <a:cs typeface="Arial" charset="0"/>
            </a:endParaRPr>
          </a:p>
          <a:p>
            <a:r>
              <a:rPr lang="fr-FR" sz="1100" b="0" i="0" kern="1200" dirty="0" smtClean="0">
                <a:solidFill>
                  <a:srgbClr val="000000"/>
                </a:solidFill>
                <a:effectLst/>
                <a:latin typeface="Arial" charset="0"/>
                <a:ea typeface="Arial" charset="0"/>
                <a:cs typeface="Arial" charset="0"/>
              </a:rPr>
              <a:t>Communauté d’intérêt : membres partagent la même passion.</a:t>
            </a:r>
            <a:r>
              <a:rPr lang="fr-FR" sz="1100" b="0" i="0" kern="1200" baseline="0" dirty="0" smtClean="0">
                <a:solidFill>
                  <a:srgbClr val="000000"/>
                </a:solidFill>
                <a:effectLst/>
                <a:latin typeface="Arial" charset="0"/>
                <a:ea typeface="Arial" charset="0"/>
                <a:cs typeface="Arial" charset="0"/>
              </a:rPr>
              <a:t> </a:t>
            </a:r>
            <a:r>
              <a:rPr lang="fr-FR" sz="1100" b="0" i="0" kern="1200" dirty="0" smtClean="0">
                <a:solidFill>
                  <a:srgbClr val="000000"/>
                </a:solidFill>
                <a:effectLst/>
                <a:latin typeface="Arial" charset="0"/>
                <a:ea typeface="Arial" charset="0"/>
                <a:cs typeface="Arial" charset="0"/>
              </a:rPr>
              <a:t>Le centre d'intérêt est au </a:t>
            </a:r>
            <a:r>
              <a:rPr lang="fr-FR" sz="1100" b="0" i="0" kern="1200" dirty="0" err="1" smtClean="0">
                <a:solidFill>
                  <a:srgbClr val="000000"/>
                </a:solidFill>
                <a:effectLst/>
                <a:latin typeface="Arial" charset="0"/>
                <a:ea typeface="Arial" charset="0"/>
                <a:cs typeface="Arial" charset="0"/>
              </a:rPr>
              <a:t>coeur</a:t>
            </a:r>
            <a:r>
              <a:rPr lang="fr-FR" sz="1100" b="0" i="0" kern="1200" dirty="0" smtClean="0">
                <a:solidFill>
                  <a:srgbClr val="000000"/>
                </a:solidFill>
                <a:effectLst/>
                <a:latin typeface="Arial" charset="0"/>
                <a:ea typeface="Arial" charset="0"/>
                <a:cs typeface="Arial" charset="0"/>
              </a:rPr>
              <a:t> des échanges.</a:t>
            </a:r>
            <a:r>
              <a:rPr lang="fr-FR" sz="1100" b="0" i="0" kern="1200" baseline="0" dirty="0" smtClean="0">
                <a:solidFill>
                  <a:srgbClr val="000000"/>
                </a:solidFill>
                <a:effectLst/>
                <a:latin typeface="Arial" charset="0"/>
                <a:ea typeface="Arial" charset="0"/>
                <a:cs typeface="Arial" charset="0"/>
              </a:rPr>
              <a:t> </a:t>
            </a:r>
            <a:r>
              <a:rPr lang="fr-FR" sz="1100" b="0" i="0" kern="1200" dirty="0" smtClean="0">
                <a:solidFill>
                  <a:srgbClr val="000000"/>
                </a:solidFill>
                <a:effectLst/>
                <a:latin typeface="Arial" charset="0"/>
                <a:ea typeface="Arial" charset="0"/>
                <a:cs typeface="Arial" charset="0"/>
              </a:rPr>
              <a:t>Un sport, un loisir, un hobby… </a:t>
            </a:r>
          </a:p>
          <a:p>
            <a:r>
              <a:rPr lang="fr-FR" sz="1100" b="0" i="0" kern="1200" dirty="0" smtClean="0">
                <a:solidFill>
                  <a:srgbClr val="000000"/>
                </a:solidFill>
                <a:effectLst/>
                <a:latin typeface="Arial" charset="0"/>
                <a:ea typeface="Arial" charset="0"/>
                <a:cs typeface="Arial" charset="0"/>
              </a:rPr>
              <a:t>Exemple </a:t>
            </a:r>
            <a:r>
              <a:rPr lang="fr-FR" sz="1100" b="0" i="0" kern="1200" dirty="0" err="1" smtClean="0">
                <a:solidFill>
                  <a:srgbClr val="000000"/>
                </a:solidFill>
                <a:effectLst/>
                <a:latin typeface="Arial" charset="0"/>
                <a:ea typeface="Arial" charset="0"/>
                <a:cs typeface="Arial" charset="0"/>
              </a:rPr>
              <a:t>IFprofs</a:t>
            </a:r>
            <a:r>
              <a:rPr lang="fr-FR" sz="1100" b="0" i="0" kern="1200" baseline="0" dirty="0" smtClean="0">
                <a:solidFill>
                  <a:srgbClr val="000000"/>
                </a:solidFill>
                <a:effectLst/>
                <a:latin typeface="Arial" charset="0"/>
                <a:ea typeface="Arial" charset="0"/>
                <a:cs typeface="Arial" charset="0"/>
              </a:rPr>
              <a:t> : langue et culture française; environnement culturel (chansons, cinéma</a:t>
            </a:r>
            <a:r>
              <a:rPr lang="is-IS" sz="1100" b="0" i="0" kern="1200" baseline="0" dirty="0" smtClean="0">
                <a:solidFill>
                  <a:srgbClr val="000000"/>
                </a:solidFill>
                <a:effectLst/>
                <a:latin typeface="Arial" charset="0"/>
                <a:ea typeface="Arial" charset="0"/>
                <a:cs typeface="Arial" charset="0"/>
              </a:rPr>
              <a:t>…); méthodes pédagogiques...</a:t>
            </a:r>
            <a:endParaRPr lang="fr-FR" sz="1100" b="0" i="0" kern="1200" dirty="0" smtClean="0">
              <a:solidFill>
                <a:srgbClr val="000000"/>
              </a:solidFill>
              <a:effectLst/>
              <a:latin typeface="Arial" charset="0"/>
              <a:ea typeface="Arial" charset="0"/>
              <a:cs typeface="Arial" charset="0"/>
            </a:endParaRPr>
          </a:p>
          <a:p>
            <a:endParaRPr lang="fr-FR" sz="1100" b="0" i="0" kern="1200" dirty="0" smtClean="0">
              <a:solidFill>
                <a:srgbClr val="000000"/>
              </a:solidFill>
              <a:effectLst/>
              <a:latin typeface="Arial" charset="0"/>
              <a:ea typeface="Arial" charset="0"/>
              <a:cs typeface="Arial" charset="0"/>
            </a:endParaRPr>
          </a:p>
          <a:p>
            <a:r>
              <a:rPr lang="fr-FR" sz="1100" b="0" i="0" kern="1200" dirty="0" smtClean="0">
                <a:solidFill>
                  <a:srgbClr val="000000"/>
                </a:solidFill>
                <a:effectLst/>
                <a:latin typeface="Arial" charset="0"/>
                <a:ea typeface="Arial" charset="0"/>
                <a:cs typeface="Arial" charset="0"/>
              </a:rPr>
              <a:t>Communauté de circonstances :</a:t>
            </a:r>
            <a:r>
              <a:rPr lang="fr-FR" sz="1100" b="0" i="0" kern="1200" baseline="0" dirty="0" smtClean="0">
                <a:solidFill>
                  <a:srgbClr val="000000"/>
                </a:solidFill>
                <a:effectLst/>
                <a:latin typeface="Arial" charset="0"/>
                <a:ea typeface="Arial" charset="0"/>
                <a:cs typeface="Arial" charset="0"/>
              </a:rPr>
              <a:t> les membres e</a:t>
            </a:r>
            <a:r>
              <a:rPr lang="fr-FR" sz="1100" b="0" i="0" kern="1200" dirty="0" smtClean="0">
                <a:solidFill>
                  <a:srgbClr val="000000"/>
                </a:solidFill>
                <a:effectLst/>
                <a:latin typeface="Arial" charset="0"/>
                <a:ea typeface="Arial" charset="0"/>
                <a:cs typeface="Arial" charset="0"/>
              </a:rPr>
              <a:t>xpérimentent la même situation. La motivation à participer se fait via des connexions émotionnelles liées à la situation.</a:t>
            </a:r>
          </a:p>
          <a:p>
            <a:r>
              <a:rPr lang="fr-FR" sz="1100" b="0" i="0" kern="1200" dirty="0" smtClean="0">
                <a:solidFill>
                  <a:srgbClr val="000000"/>
                </a:solidFill>
                <a:effectLst/>
                <a:latin typeface="Arial" charset="0"/>
                <a:ea typeface="Arial" charset="0"/>
                <a:cs typeface="Arial" charset="0"/>
              </a:rPr>
              <a:t>Exemple </a:t>
            </a:r>
            <a:r>
              <a:rPr lang="fr-FR" sz="1100" b="0" i="0" kern="1200" dirty="0" err="1" smtClean="0">
                <a:solidFill>
                  <a:srgbClr val="000000"/>
                </a:solidFill>
                <a:effectLst/>
                <a:latin typeface="Arial" charset="0"/>
                <a:ea typeface="Arial" charset="0"/>
                <a:cs typeface="Arial" charset="0"/>
              </a:rPr>
              <a:t>IFprofs</a:t>
            </a:r>
            <a:r>
              <a:rPr lang="fr-FR" sz="1100" b="0" i="0" kern="1200" dirty="0" smtClean="0">
                <a:solidFill>
                  <a:srgbClr val="000000"/>
                </a:solidFill>
                <a:effectLst/>
                <a:latin typeface="Arial" charset="0"/>
                <a:ea typeface="Arial" charset="0"/>
                <a:cs typeface="Arial" charset="0"/>
              </a:rPr>
              <a:t> : formation</a:t>
            </a:r>
            <a:r>
              <a:rPr lang="fr-FR" sz="1100" b="0" i="0" kern="1200" baseline="0" dirty="0" smtClean="0">
                <a:solidFill>
                  <a:srgbClr val="000000"/>
                </a:solidFill>
                <a:effectLst/>
                <a:latin typeface="Arial" charset="0"/>
                <a:ea typeface="Arial" charset="0"/>
                <a:cs typeface="Arial" charset="0"/>
              </a:rPr>
              <a:t> : </a:t>
            </a:r>
            <a:r>
              <a:rPr lang="fr-FR" sz="1100" b="0" i="0" kern="1200" baseline="0" dirty="0" err="1" smtClean="0">
                <a:solidFill>
                  <a:srgbClr val="000000"/>
                </a:solidFill>
                <a:effectLst/>
                <a:latin typeface="Arial" charset="0"/>
                <a:ea typeface="Arial" charset="0"/>
                <a:cs typeface="Arial" charset="0"/>
              </a:rPr>
              <a:t>IFprofs</a:t>
            </a:r>
            <a:r>
              <a:rPr lang="fr-FR" sz="1100" b="0" i="0" kern="1200" baseline="0" dirty="0" smtClean="0">
                <a:solidFill>
                  <a:srgbClr val="000000"/>
                </a:solidFill>
                <a:effectLst/>
                <a:latin typeface="Arial" charset="0"/>
                <a:ea typeface="Arial" charset="0"/>
                <a:cs typeface="Arial" charset="0"/>
              </a:rPr>
              <a:t> permet préparation en amont, peut être utilisé pendant formation, servir aux échanges post-formation / événement annoncé puis complété par des retours d’expériences; </a:t>
            </a:r>
            <a:r>
              <a:rPr lang="fr-FR" sz="1100" b="0" i="0" baseline="0" dirty="0" smtClean="0">
                <a:latin typeface="Arial" charset="0"/>
                <a:cs typeface="Arial" charset="0"/>
              </a:rPr>
              <a:t>, mais aussi n’importe quel projet rassemblant des membres, un projet de recherche universitaire, une collaboration entre professeurs…</a:t>
            </a:r>
          </a:p>
          <a:p>
            <a:endParaRPr lang="fr-FR" sz="1100" b="0" i="0" kern="1200" dirty="0" smtClean="0">
              <a:solidFill>
                <a:srgbClr val="000000"/>
              </a:solidFill>
              <a:effectLst/>
              <a:latin typeface="Arial" charset="0"/>
              <a:ea typeface="Arial" charset="0"/>
              <a:cs typeface="Arial" charset="0"/>
            </a:endParaRPr>
          </a:p>
          <a:p>
            <a:r>
              <a:rPr lang="fr-FR" sz="1100" b="0" i="0" kern="1200" dirty="0" smtClean="0">
                <a:solidFill>
                  <a:srgbClr val="000000"/>
                </a:solidFill>
                <a:effectLst/>
                <a:latin typeface="Arial" charset="0"/>
                <a:ea typeface="Arial" charset="0"/>
                <a:cs typeface="Arial" charset="0"/>
              </a:rPr>
              <a:t>Communauté géographique : les membres habitent dans la même zone géographique. </a:t>
            </a:r>
          </a:p>
          <a:p>
            <a:r>
              <a:rPr lang="fr-FR" sz="1100" b="0" i="0" kern="1200" dirty="0" smtClean="0">
                <a:solidFill>
                  <a:srgbClr val="000000"/>
                </a:solidFill>
                <a:effectLst/>
                <a:latin typeface="Arial" charset="0"/>
                <a:ea typeface="Arial" charset="0"/>
                <a:cs typeface="Arial" charset="0"/>
              </a:rPr>
              <a:t>Exemple</a:t>
            </a:r>
            <a:r>
              <a:rPr lang="fr-FR" sz="1100" b="0" i="0" kern="1200" baseline="0" dirty="0" smtClean="0">
                <a:solidFill>
                  <a:srgbClr val="000000"/>
                </a:solidFill>
                <a:effectLst/>
                <a:latin typeface="Arial" charset="0"/>
                <a:ea typeface="Arial" charset="0"/>
                <a:cs typeface="Arial" charset="0"/>
              </a:rPr>
              <a:t> </a:t>
            </a:r>
            <a:r>
              <a:rPr lang="fr-FR" sz="1100" b="0" i="0" kern="1200" baseline="0" dirty="0" err="1" smtClean="0">
                <a:solidFill>
                  <a:srgbClr val="000000"/>
                </a:solidFill>
                <a:effectLst/>
                <a:latin typeface="Arial" charset="0"/>
                <a:ea typeface="Arial" charset="0"/>
                <a:cs typeface="Arial" charset="0"/>
              </a:rPr>
              <a:t>IFprofs</a:t>
            </a:r>
            <a:r>
              <a:rPr lang="fr-FR" sz="1100" b="0" i="0" kern="1200" baseline="0" dirty="0" smtClean="0">
                <a:solidFill>
                  <a:srgbClr val="000000"/>
                </a:solidFill>
                <a:effectLst/>
                <a:latin typeface="Arial" charset="0"/>
                <a:ea typeface="Arial" charset="0"/>
                <a:cs typeface="Arial" charset="0"/>
              </a:rPr>
              <a:t> : site-pays; groupe établissement </a:t>
            </a:r>
            <a:endParaRPr lang="fr-FR" sz="1100" b="0" i="0" kern="1200" dirty="0" smtClean="0">
              <a:solidFill>
                <a:srgbClr val="000000"/>
              </a:solidFill>
              <a:effectLst/>
              <a:latin typeface="Arial" charset="0"/>
              <a:ea typeface="Arial" charset="0"/>
              <a:cs typeface="Arial" charset="0"/>
            </a:endParaRPr>
          </a:p>
          <a:p>
            <a:endParaRPr lang="fr-FR" sz="1100" b="0" i="0" kern="1200" dirty="0" smtClean="0">
              <a:solidFill>
                <a:srgbClr val="000000"/>
              </a:solidFill>
              <a:effectLst/>
              <a:latin typeface="Arial" charset="0"/>
              <a:ea typeface="Arial" charset="0"/>
              <a:cs typeface="Arial" charset="0"/>
            </a:endParaRPr>
          </a:p>
          <a:p>
            <a:r>
              <a:rPr lang="fr-FR" sz="1100" b="0" i="0" kern="1200" dirty="0" smtClean="0">
                <a:solidFill>
                  <a:srgbClr val="000000"/>
                </a:solidFill>
                <a:effectLst/>
                <a:latin typeface="Arial" charset="0"/>
                <a:ea typeface="Arial" charset="0"/>
                <a:cs typeface="Arial" charset="0"/>
              </a:rPr>
              <a:t>Communauté épistémique : centrée sur la connaissance. Les membres veulent créer des connaissances et innover. </a:t>
            </a:r>
          </a:p>
          <a:p>
            <a:r>
              <a:rPr lang="fr-FR" sz="1100" b="0" i="0" kern="1200" dirty="0" smtClean="0">
                <a:solidFill>
                  <a:srgbClr val="000000"/>
                </a:solidFill>
                <a:effectLst/>
                <a:latin typeface="Arial" charset="0"/>
                <a:ea typeface="Arial" charset="0"/>
                <a:cs typeface="Arial" charset="0"/>
              </a:rPr>
              <a:t>Exemple </a:t>
            </a:r>
            <a:r>
              <a:rPr lang="fr-FR" sz="1100" b="0" i="0" kern="1200" dirty="0" err="1" smtClean="0">
                <a:solidFill>
                  <a:srgbClr val="000000"/>
                </a:solidFill>
                <a:effectLst/>
                <a:latin typeface="Arial" charset="0"/>
                <a:ea typeface="Arial" charset="0"/>
                <a:cs typeface="Arial" charset="0"/>
              </a:rPr>
              <a:t>IFprofs</a:t>
            </a:r>
            <a:r>
              <a:rPr lang="fr-FR" sz="1100" b="0" i="0" kern="1200" dirty="0" smtClean="0">
                <a:solidFill>
                  <a:srgbClr val="000000"/>
                </a:solidFill>
                <a:effectLst/>
                <a:latin typeface="Arial" charset="0"/>
                <a:ea typeface="Arial" charset="0"/>
                <a:cs typeface="Arial" charset="0"/>
              </a:rPr>
              <a:t> : création de RM; groupe FOU argentine; groupes</a:t>
            </a:r>
            <a:r>
              <a:rPr lang="fr-FR" sz="1100" b="0" i="0" kern="1200" baseline="0" dirty="0" smtClean="0">
                <a:solidFill>
                  <a:srgbClr val="000000"/>
                </a:solidFill>
                <a:effectLst/>
                <a:latin typeface="Arial" charset="0"/>
                <a:ea typeface="Arial" charset="0"/>
                <a:cs typeface="Arial" charset="0"/>
              </a:rPr>
              <a:t> de formation continue Egypte.</a:t>
            </a:r>
            <a:endParaRPr lang="fr-FR" sz="1100" b="0" i="0" kern="1200" dirty="0" smtClean="0">
              <a:solidFill>
                <a:srgbClr val="000000"/>
              </a:solidFill>
              <a:effectLst/>
              <a:latin typeface="Arial" charset="0"/>
              <a:ea typeface="Arial" charset="0"/>
              <a:cs typeface="Arial" charset="0"/>
            </a:endParaRPr>
          </a:p>
          <a:p>
            <a:r>
              <a:rPr lang="fr-FR" sz="1100" b="0" i="0" kern="1200" dirty="0" smtClean="0">
                <a:solidFill>
                  <a:srgbClr val="000000"/>
                </a:solidFill>
                <a:effectLst/>
                <a:latin typeface="Arial" charset="0"/>
                <a:ea typeface="Arial" charset="0"/>
                <a:cs typeface="Arial" charset="0"/>
              </a:rPr>
              <a:t> </a:t>
            </a:r>
          </a:p>
          <a:p>
            <a:r>
              <a:rPr lang="fr-FR" sz="1100" b="0" i="0" kern="1200" dirty="0" smtClean="0">
                <a:solidFill>
                  <a:srgbClr val="000000"/>
                </a:solidFill>
                <a:effectLst/>
                <a:latin typeface="Arial" charset="0"/>
                <a:ea typeface="Arial" charset="0"/>
                <a:cs typeface="Arial" charset="0"/>
              </a:rPr>
              <a:t>Communauté de pratiques : les membres exercent la même profession,</a:t>
            </a:r>
            <a:r>
              <a:rPr lang="fr-FR" sz="1100" b="0" i="0" kern="1200" baseline="0" dirty="0" smtClean="0">
                <a:solidFill>
                  <a:srgbClr val="000000"/>
                </a:solidFill>
                <a:effectLst/>
                <a:latin typeface="Arial" charset="0"/>
                <a:ea typeface="Arial" charset="0"/>
                <a:cs typeface="Arial" charset="0"/>
              </a:rPr>
              <a:t> partagent des </a:t>
            </a:r>
            <a:r>
              <a:rPr lang="fr-FR" sz="1100" b="0" i="0" kern="1200" dirty="0" smtClean="0">
                <a:solidFill>
                  <a:srgbClr val="000000"/>
                </a:solidFill>
                <a:effectLst/>
                <a:latin typeface="Arial" charset="0"/>
                <a:ea typeface="Arial" charset="0"/>
                <a:cs typeface="Arial" charset="0"/>
              </a:rPr>
              <a:t>pratiques, conseils et astuces liées à la pratique professionnelle</a:t>
            </a:r>
          </a:p>
          <a:p>
            <a:r>
              <a:rPr lang="fr-FR" sz="1100" b="0" i="0" kern="1200" dirty="0" smtClean="0">
                <a:solidFill>
                  <a:srgbClr val="000000"/>
                </a:solidFill>
                <a:effectLst/>
                <a:latin typeface="Arial" charset="0"/>
                <a:ea typeface="Arial" charset="0"/>
                <a:cs typeface="Arial" charset="0"/>
              </a:rPr>
              <a:t>Exemple</a:t>
            </a:r>
            <a:r>
              <a:rPr lang="fr-FR" sz="1100" b="0" i="0" kern="1200" baseline="0" dirty="0" smtClean="0">
                <a:solidFill>
                  <a:srgbClr val="000000"/>
                </a:solidFill>
                <a:effectLst/>
                <a:latin typeface="Arial" charset="0"/>
                <a:ea typeface="Arial" charset="0"/>
                <a:cs typeface="Arial" charset="0"/>
              </a:rPr>
              <a:t> </a:t>
            </a:r>
            <a:r>
              <a:rPr lang="fr-FR" sz="1100" b="0" i="0" kern="1200" baseline="0" dirty="0" err="1" smtClean="0">
                <a:solidFill>
                  <a:srgbClr val="000000"/>
                </a:solidFill>
                <a:effectLst/>
                <a:latin typeface="Arial" charset="0"/>
                <a:ea typeface="Arial" charset="0"/>
                <a:cs typeface="Arial" charset="0"/>
              </a:rPr>
              <a:t>IFprofs</a:t>
            </a:r>
            <a:r>
              <a:rPr lang="fr-FR" sz="1100" b="0" i="0" kern="1200" baseline="0" dirty="0" smtClean="0">
                <a:solidFill>
                  <a:srgbClr val="000000"/>
                </a:solidFill>
                <a:effectLst/>
                <a:latin typeface="Arial" charset="0"/>
                <a:ea typeface="Arial" charset="0"/>
                <a:cs typeface="Arial" charset="0"/>
              </a:rPr>
              <a:t> : échanges de pratique via la future messagerie; groupes DNL pays ou </a:t>
            </a:r>
            <a:r>
              <a:rPr lang="fr-FR" sz="1100" b="0" i="0" kern="1200" baseline="0" dirty="0" err="1" smtClean="0">
                <a:solidFill>
                  <a:srgbClr val="000000"/>
                </a:solidFill>
                <a:effectLst/>
                <a:latin typeface="Arial" charset="0"/>
                <a:ea typeface="Arial" charset="0"/>
                <a:cs typeface="Arial" charset="0"/>
              </a:rPr>
              <a:t>interpays</a:t>
            </a:r>
            <a:r>
              <a:rPr lang="fr-FR" sz="1100" b="0" i="0" kern="1200" baseline="0" dirty="0" smtClean="0">
                <a:solidFill>
                  <a:srgbClr val="000000"/>
                </a:solidFill>
                <a:effectLst/>
                <a:latin typeface="Arial" charset="0"/>
                <a:ea typeface="Arial" charset="0"/>
                <a:cs typeface="Arial" charset="0"/>
              </a:rPr>
              <a:t>.</a:t>
            </a:r>
          </a:p>
          <a:p>
            <a:endParaRPr lang="fr-FR" sz="1100" b="0" i="0" kern="1200" baseline="0" dirty="0" smtClean="0">
              <a:solidFill>
                <a:srgbClr val="000000"/>
              </a:solidFill>
              <a:effectLst/>
              <a:latin typeface="Arial" charset="0"/>
              <a:ea typeface="Arial" charset="0"/>
              <a:cs typeface="Arial" charset="0"/>
            </a:endParaRPr>
          </a:p>
          <a:p>
            <a:r>
              <a:rPr lang="fr-FR" sz="1100" b="0" i="0" kern="1200" dirty="0" smtClean="0">
                <a:solidFill>
                  <a:srgbClr val="000000"/>
                </a:solidFill>
                <a:effectLst/>
                <a:latin typeface="Arial" charset="0"/>
                <a:ea typeface="Arial" charset="0"/>
                <a:cs typeface="Arial" charset="0"/>
              </a:rPr>
              <a:t>=&gt; </a:t>
            </a:r>
          </a:p>
          <a:p>
            <a:r>
              <a:rPr lang="fr-FR" sz="1100" b="0" i="0" kern="1200" dirty="0" smtClean="0">
                <a:solidFill>
                  <a:srgbClr val="000000"/>
                </a:solidFill>
                <a:effectLst/>
                <a:latin typeface="Arial" charset="0"/>
                <a:ea typeface="Arial" charset="0"/>
                <a:cs typeface="Arial" charset="0"/>
              </a:rPr>
              <a:t>La plupart des communautés, dont </a:t>
            </a:r>
            <a:r>
              <a:rPr lang="fr-FR" sz="1100" b="0" i="0" kern="1200" dirty="0" err="1" smtClean="0">
                <a:solidFill>
                  <a:srgbClr val="000000"/>
                </a:solidFill>
                <a:effectLst/>
                <a:latin typeface="Arial" charset="0"/>
                <a:ea typeface="Arial" charset="0"/>
                <a:cs typeface="Arial" charset="0"/>
              </a:rPr>
              <a:t>IFprofs</a:t>
            </a:r>
            <a:r>
              <a:rPr lang="fr-FR" sz="1100" b="0" i="0" kern="1200" dirty="0" smtClean="0">
                <a:solidFill>
                  <a:srgbClr val="000000"/>
                </a:solidFill>
                <a:effectLst/>
                <a:latin typeface="Arial" charset="0"/>
                <a:ea typeface="Arial" charset="0"/>
                <a:cs typeface="Arial" charset="0"/>
              </a:rPr>
              <a:t>, sont hybrides.</a:t>
            </a:r>
          </a:p>
          <a:p>
            <a:endParaRPr lang="fr-FR" sz="1100" b="0" i="0" kern="1200" dirty="0" smtClean="0">
              <a:solidFill>
                <a:srgbClr val="000000"/>
              </a:solidFill>
              <a:effectLst/>
              <a:latin typeface="Arial" charset="0"/>
              <a:ea typeface="Arial" charset="0"/>
              <a:cs typeface="Arial" charset="0"/>
            </a:endParaRPr>
          </a:p>
          <a:p>
            <a:endParaRPr lang="fr-FR" altLang="ja-JP" sz="1100" b="0" i="0" baseline="0" dirty="0" smtClean="0">
              <a:solidFill>
                <a:srgbClr val="000000"/>
              </a:solidFill>
              <a:latin typeface="Arial" charset="0"/>
              <a:ea typeface="Arial" charset="0"/>
              <a:cs typeface="Arial" charset="0"/>
              <a:sym typeface="Wingdings"/>
            </a:endParaRPr>
          </a:p>
          <a:p>
            <a:endParaRPr lang="fr-FR" sz="1100" b="0" i="0" kern="1200" dirty="0" smtClean="0">
              <a:solidFill>
                <a:srgbClr val="000000"/>
              </a:solidFill>
              <a:effectLst/>
              <a:latin typeface="Arial" charset="0"/>
              <a:ea typeface="Arial" charset="0"/>
              <a:cs typeface="Arial" charset="0"/>
            </a:endParaRPr>
          </a:p>
          <a:p>
            <a:pPr marL="0" indent="0">
              <a:buFont typeface="Wingdings" charset="0"/>
              <a:buNone/>
            </a:pPr>
            <a:endParaRPr lang="fr-FR" sz="1100" b="0" i="0" kern="1200" dirty="0" smtClean="0">
              <a:solidFill>
                <a:srgbClr val="000000"/>
              </a:solidFill>
              <a:effectLst/>
              <a:latin typeface="Arial" charset="0"/>
              <a:ea typeface="Arial" charset="0"/>
              <a:cs typeface="Arial" charset="0"/>
            </a:endParaRPr>
          </a:p>
          <a:p>
            <a:r>
              <a:rPr lang="fr-FR" sz="1100" b="0" i="0" kern="1200" dirty="0" smtClean="0">
                <a:solidFill>
                  <a:srgbClr val="000000"/>
                </a:solidFill>
                <a:effectLst/>
                <a:latin typeface="Arial" charset="0"/>
                <a:ea typeface="Arial" charset="0"/>
                <a:cs typeface="Arial" charset="0"/>
              </a:rPr>
              <a:t> </a:t>
            </a:r>
          </a:p>
          <a:p>
            <a:r>
              <a:rPr lang="fr-FR" sz="1100" b="0" i="0" kern="1200" dirty="0" smtClean="0">
                <a:solidFill>
                  <a:srgbClr val="000000"/>
                </a:solidFill>
                <a:effectLst/>
                <a:latin typeface="Arial" charset="0"/>
                <a:ea typeface="Arial" charset="0"/>
                <a:cs typeface="Arial" charset="0"/>
              </a:rPr>
              <a:t> </a:t>
            </a:r>
          </a:p>
          <a:p>
            <a:r>
              <a:rPr lang="fr-FR" sz="1100" b="0" i="0" kern="1200" dirty="0" smtClean="0">
                <a:solidFill>
                  <a:srgbClr val="000000"/>
                </a:solidFill>
                <a:effectLst/>
                <a:latin typeface="Arial" charset="0"/>
                <a:ea typeface="Arial" charset="0"/>
                <a:cs typeface="Arial" charset="0"/>
              </a:rPr>
              <a:t> </a:t>
            </a:r>
          </a:p>
          <a:p>
            <a:endParaRPr lang="fr-FR" sz="1100" b="0" i="0" kern="1200" dirty="0" smtClean="0">
              <a:solidFill>
                <a:srgbClr val="000000"/>
              </a:solidFill>
              <a:effectLst/>
              <a:latin typeface="Arial" charset="0"/>
              <a:ea typeface="Arial" charset="0"/>
              <a:cs typeface="Arial" charset="0"/>
            </a:endParaRPr>
          </a:p>
          <a:p>
            <a:endParaRPr lang="fr-FR" sz="1100" b="0" i="0" dirty="0" smtClean="0">
              <a:latin typeface="Arial" charset="0"/>
              <a:ea typeface="Arial" charset="0"/>
              <a:cs typeface="Arial" charset="0"/>
            </a:endParaRPr>
          </a:p>
          <a:p>
            <a:pPr eaLnBrk="1" hangingPunct="1">
              <a:spcBef>
                <a:spcPct val="0"/>
              </a:spcBef>
            </a:pPr>
            <a:endParaRPr lang="fr-FR" sz="1100" b="0" i="0" dirty="0" smtClean="0">
              <a:latin typeface="Arial" charset="0"/>
              <a:ea typeface="Arial" charset="0"/>
              <a:cs typeface="Arial" charset="0"/>
            </a:endParaRPr>
          </a:p>
          <a:p>
            <a:pPr eaLnBrk="1" hangingPunct="1">
              <a:spcBef>
                <a:spcPct val="0"/>
              </a:spcBef>
            </a:pPr>
            <a:endParaRPr lang="fr-FR" sz="1100" b="0" i="0" dirty="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endParaRPr lang="fr-FR" sz="1100" dirty="0">
              <a:latin typeface="Arial" charset="0"/>
              <a:ea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sz="1100" b="1" kern="1200" dirty="0" smtClean="0">
              <a:solidFill>
                <a:srgbClr val="000000"/>
              </a:solidFill>
              <a:effectLst/>
              <a:latin typeface="Arial" charset="0"/>
              <a:ea typeface="Arial" charset="0"/>
              <a:cs typeface="Arial" charset="0"/>
            </a:endParaRPr>
          </a:p>
          <a:p>
            <a:r>
              <a:rPr lang="fr-FR" sz="1100" b="1" u="sng" kern="1200" dirty="0" smtClean="0">
                <a:solidFill>
                  <a:srgbClr val="000000"/>
                </a:solidFill>
                <a:effectLst/>
                <a:latin typeface="Arial" charset="0"/>
                <a:ea typeface="Arial" charset="0"/>
                <a:cs typeface="Arial" charset="0"/>
              </a:rPr>
              <a:t>Caractéristiques d’</a:t>
            </a:r>
            <a:r>
              <a:rPr lang="fr-FR" sz="1100" b="1" u="sng" kern="1200" dirty="0" err="1" smtClean="0">
                <a:solidFill>
                  <a:srgbClr val="000000"/>
                </a:solidFill>
                <a:effectLst/>
                <a:latin typeface="Arial" charset="0"/>
                <a:ea typeface="Arial" charset="0"/>
                <a:cs typeface="Arial" charset="0"/>
              </a:rPr>
              <a:t>IFprofs</a:t>
            </a:r>
            <a:r>
              <a:rPr lang="fr-FR" sz="1100" b="1" u="sng" kern="1200" dirty="0" smtClean="0">
                <a:solidFill>
                  <a:srgbClr val="000000"/>
                </a:solidFill>
                <a:effectLst/>
                <a:latin typeface="Arial" charset="0"/>
                <a:ea typeface="Arial" charset="0"/>
                <a:cs typeface="Arial" charset="0"/>
              </a:rPr>
              <a:t> en tant que</a:t>
            </a:r>
            <a:r>
              <a:rPr lang="fr-FR" sz="1100" b="1" u="sng" kern="1200" baseline="0" dirty="0" smtClean="0">
                <a:solidFill>
                  <a:srgbClr val="000000"/>
                </a:solidFill>
                <a:effectLst/>
                <a:latin typeface="Arial" charset="0"/>
                <a:ea typeface="Arial" charset="0"/>
                <a:cs typeface="Arial" charset="0"/>
              </a:rPr>
              <a:t> réseau social :</a:t>
            </a:r>
            <a:endParaRPr lang="fr-FR" sz="1100" b="1" u="sng" kern="1200" dirty="0" smtClean="0">
              <a:solidFill>
                <a:srgbClr val="000000"/>
              </a:solidFill>
              <a:effectLst/>
              <a:latin typeface="Arial" charset="0"/>
              <a:ea typeface="Arial" charset="0"/>
              <a:cs typeface="Arial" charset="0"/>
            </a:endParaRPr>
          </a:p>
          <a:p>
            <a:endParaRPr lang="fr-FR" sz="1100" u="sng" kern="1200" dirty="0" smtClean="0">
              <a:solidFill>
                <a:srgbClr val="000000"/>
              </a:solidFill>
              <a:effectLst/>
              <a:latin typeface="Arial" charset="0"/>
              <a:ea typeface="Arial" charset="0"/>
              <a:cs typeface="Arial" charset="0"/>
            </a:endParaRPr>
          </a:p>
          <a:p>
            <a:r>
              <a:rPr lang="fr-FR" sz="1100" b="1" u="sng" kern="1200" dirty="0" smtClean="0">
                <a:solidFill>
                  <a:schemeClr val="tx1"/>
                </a:solidFill>
                <a:effectLst/>
                <a:latin typeface="Arial" charset="0"/>
                <a:ea typeface="Arial" charset="0"/>
                <a:cs typeface="Arial" charset="0"/>
              </a:rPr>
              <a:t>Horizontalité</a:t>
            </a:r>
            <a:r>
              <a:rPr lang="fr-FR" sz="1100" u="sng" kern="1200" dirty="0" smtClean="0">
                <a:solidFill>
                  <a:schemeClr val="tx1"/>
                </a:solidFill>
                <a:effectLst/>
                <a:latin typeface="Arial" charset="0"/>
                <a:ea typeface="Arial" charset="0"/>
                <a:cs typeface="Arial" charset="0"/>
              </a:rPr>
              <a:t> </a:t>
            </a:r>
          </a:p>
          <a:p>
            <a:pPr marL="171450" indent="-171450">
              <a:buFont typeface="Arial" charset="0"/>
              <a:buChar char="•"/>
            </a:pPr>
            <a:r>
              <a:rPr lang="fr-FR" sz="1100" b="0" kern="1200" dirty="0" smtClean="0">
                <a:solidFill>
                  <a:schemeClr val="tx1"/>
                </a:solidFill>
                <a:effectLst/>
                <a:latin typeface="Arial" charset="0"/>
                <a:ea typeface="Arial" charset="0"/>
                <a:cs typeface="Arial" charset="0"/>
              </a:rPr>
              <a:t>Tou</a:t>
            </a:r>
            <a:r>
              <a:rPr lang="fr-FR" sz="1100" kern="1200" dirty="0" smtClean="0">
                <a:solidFill>
                  <a:schemeClr val="tx1"/>
                </a:solidFill>
                <a:effectLst/>
                <a:latin typeface="Arial" charset="0"/>
                <a:ea typeface="Arial" charset="0"/>
                <a:cs typeface="Arial" charset="0"/>
              </a:rPr>
              <a:t>t le</a:t>
            </a:r>
            <a:r>
              <a:rPr lang="fr-FR" sz="1100" kern="1200" baseline="0" dirty="0" smtClean="0">
                <a:solidFill>
                  <a:schemeClr val="tx1"/>
                </a:solidFill>
                <a:effectLst/>
                <a:latin typeface="Arial" charset="0"/>
                <a:ea typeface="Arial" charset="0"/>
                <a:cs typeface="Arial" charset="0"/>
              </a:rPr>
              <a:t> monde peut communiquer avec tout le monde </a:t>
            </a:r>
          </a:p>
          <a:p>
            <a:pPr marL="171450" indent="-171450">
              <a:buFont typeface="Arial" charset="0"/>
              <a:buChar char="•"/>
            </a:pPr>
            <a:r>
              <a:rPr lang="fr-FR" sz="1100" kern="1200" baseline="0" dirty="0" smtClean="0">
                <a:solidFill>
                  <a:schemeClr val="tx1"/>
                </a:solidFill>
                <a:effectLst/>
                <a:latin typeface="Arial" charset="0"/>
                <a:ea typeface="Arial" charset="0"/>
                <a:cs typeface="Arial" charset="0"/>
              </a:rPr>
              <a:t>Pas de filtre / validation « verticale » : </a:t>
            </a:r>
            <a:endParaRPr lang="fr-FR" sz="1100" kern="1200" dirty="0" smtClean="0">
              <a:solidFill>
                <a:schemeClr val="tx1"/>
              </a:solidFill>
              <a:effectLst/>
              <a:latin typeface="Arial" charset="0"/>
              <a:ea typeface="Arial" charset="0"/>
              <a:cs typeface="Arial" charset="0"/>
            </a:endParaRPr>
          </a:p>
          <a:p>
            <a:r>
              <a:rPr lang="fr-FR" sz="1100" b="1" kern="1200" dirty="0" smtClean="0">
                <a:solidFill>
                  <a:srgbClr val="000000"/>
                </a:solidFill>
                <a:effectLst/>
                <a:latin typeface="Arial" charset="0"/>
                <a:ea typeface="Arial" charset="0"/>
                <a:cs typeface="Arial" charset="0"/>
              </a:rPr>
              <a:t>Pas de modération a priori sur </a:t>
            </a:r>
            <a:r>
              <a:rPr lang="fr-FR" sz="1100" b="1" kern="1200" dirty="0" err="1" smtClean="0">
                <a:solidFill>
                  <a:srgbClr val="000000"/>
                </a:solidFill>
                <a:effectLst/>
                <a:latin typeface="Arial" charset="0"/>
                <a:ea typeface="Arial" charset="0"/>
                <a:cs typeface="Arial" charset="0"/>
              </a:rPr>
              <a:t>IFprofs</a:t>
            </a:r>
            <a:r>
              <a:rPr lang="fr-FR" sz="1100" b="0" kern="1200" dirty="0" smtClean="0">
                <a:solidFill>
                  <a:srgbClr val="000000"/>
                </a:solidFill>
                <a:effectLst/>
                <a:latin typeface="Arial" charset="0"/>
                <a:ea typeface="Arial" charset="0"/>
                <a:cs typeface="Arial" charset="0"/>
              </a:rPr>
              <a:t>,</a:t>
            </a:r>
            <a:r>
              <a:rPr lang="fr-FR" sz="1100" b="0" kern="1200" baseline="0" dirty="0" smtClean="0">
                <a:solidFill>
                  <a:srgbClr val="000000"/>
                </a:solidFill>
                <a:effectLst/>
                <a:latin typeface="Arial" charset="0"/>
                <a:ea typeface="Arial" charset="0"/>
                <a:cs typeface="Arial" charset="0"/>
              </a:rPr>
              <a:t> c’est-à-dire qu’il suffit à un membre de déposer sa contribution en ligne pour qu’elle soit publiée et visible de tous.</a:t>
            </a:r>
          </a:p>
          <a:p>
            <a:r>
              <a:rPr lang="fr-FR" sz="1100" b="0" kern="1200" baseline="0" dirty="0" smtClean="0">
                <a:solidFill>
                  <a:srgbClr val="000000"/>
                </a:solidFill>
                <a:effectLst/>
                <a:latin typeface="Arial" charset="0"/>
                <a:ea typeface="Arial" charset="0"/>
                <a:cs typeface="Arial" charset="0"/>
              </a:rPr>
              <a:t>La modération est possible a posteriori, c’est-à-dire que les animateurs ont la possibilité technique d’intervenir (modifier/supprimer) sur la publication en cas de problème.</a:t>
            </a:r>
          </a:p>
          <a:p>
            <a:r>
              <a:rPr lang="fr-FR" sz="1100" b="0" kern="1200" dirty="0" smtClean="0">
                <a:solidFill>
                  <a:srgbClr val="000000"/>
                </a:solidFill>
                <a:effectLst/>
                <a:latin typeface="Arial" charset="0"/>
                <a:ea typeface="Arial" charset="0"/>
                <a:cs typeface="Arial" charset="0"/>
              </a:rPr>
              <a:t>Pourquoi ce type de modération ?</a:t>
            </a:r>
          </a:p>
          <a:p>
            <a:pPr marL="171450" indent="-171450">
              <a:buFontTx/>
              <a:buChar char="-"/>
            </a:pPr>
            <a:r>
              <a:rPr lang="fr-FR" sz="1100" b="0" kern="1200" dirty="0" smtClean="0">
                <a:solidFill>
                  <a:srgbClr val="000000"/>
                </a:solidFill>
                <a:effectLst/>
                <a:latin typeface="Arial" charset="0"/>
                <a:ea typeface="Arial" charset="0"/>
                <a:cs typeface="Arial" charset="0"/>
              </a:rPr>
              <a:t>Pour encourager la participation. Une validation</a:t>
            </a:r>
            <a:r>
              <a:rPr lang="fr-FR" sz="1100" b="0" kern="1200" baseline="0" dirty="0" smtClean="0">
                <a:solidFill>
                  <a:srgbClr val="000000"/>
                </a:solidFill>
                <a:effectLst/>
                <a:latin typeface="Arial" charset="0"/>
                <a:ea typeface="Arial" charset="0"/>
                <a:cs typeface="Arial" charset="0"/>
              </a:rPr>
              <a:t> avant publication freinerait la participation. </a:t>
            </a:r>
          </a:p>
          <a:p>
            <a:pPr marL="171450" indent="-171450">
              <a:buFontTx/>
              <a:buChar char="-"/>
            </a:pPr>
            <a:r>
              <a:rPr lang="fr-FR" sz="1100" b="0" kern="1200" baseline="0" dirty="0" smtClean="0">
                <a:solidFill>
                  <a:srgbClr val="000000"/>
                </a:solidFill>
                <a:effectLst/>
                <a:latin typeface="Arial" charset="0"/>
                <a:ea typeface="Arial" charset="0"/>
                <a:cs typeface="Arial" charset="0"/>
              </a:rPr>
              <a:t>Cela déleste le travail de l’animateur qui de plus n’est pas responsable juridiquement en cas de publication problématique quand la modération est a posteriori.</a:t>
            </a:r>
          </a:p>
          <a:p>
            <a:pPr marL="171450" indent="-171450">
              <a:buFontTx/>
              <a:buChar char="-"/>
            </a:pPr>
            <a:r>
              <a:rPr lang="fr-FR" sz="1100" b="0" kern="1200" baseline="0" dirty="0" smtClean="0">
                <a:solidFill>
                  <a:srgbClr val="000000"/>
                </a:solidFill>
                <a:effectLst/>
                <a:latin typeface="Arial" charset="0"/>
                <a:ea typeface="Arial" charset="0"/>
                <a:cs typeface="Arial" charset="0"/>
              </a:rPr>
              <a:t>Une modération par la communauté elle-même / </a:t>
            </a:r>
            <a:r>
              <a:rPr lang="fr-FR" sz="1100" b="1" kern="1200" baseline="0" dirty="0" smtClean="0">
                <a:solidFill>
                  <a:srgbClr val="000000"/>
                </a:solidFill>
                <a:effectLst/>
                <a:latin typeface="Arial" charset="0"/>
                <a:ea typeface="Arial" charset="0"/>
                <a:cs typeface="Arial" charset="0"/>
              </a:rPr>
              <a:t>une </a:t>
            </a:r>
            <a:r>
              <a:rPr lang="fr-FR" sz="1100" b="1" kern="1200" baseline="0" dirty="0" err="1" smtClean="0">
                <a:solidFill>
                  <a:srgbClr val="000000"/>
                </a:solidFill>
                <a:effectLst/>
                <a:latin typeface="Arial" charset="0"/>
                <a:ea typeface="Arial" charset="0"/>
                <a:cs typeface="Arial" charset="0"/>
              </a:rPr>
              <a:t>auto-régulation</a:t>
            </a:r>
            <a:r>
              <a:rPr lang="fr-FR" sz="1100" b="1" kern="1200" baseline="0" dirty="0" smtClean="0">
                <a:solidFill>
                  <a:srgbClr val="000000"/>
                </a:solidFill>
                <a:effectLst/>
                <a:latin typeface="Arial" charset="0"/>
                <a:ea typeface="Arial" charset="0"/>
                <a:cs typeface="Arial" charset="0"/>
              </a:rPr>
              <a:t> par la communauté </a:t>
            </a:r>
            <a:r>
              <a:rPr lang="fr-FR" sz="1100" b="0" kern="1200" baseline="0" dirty="0" smtClean="0">
                <a:solidFill>
                  <a:srgbClr val="000000"/>
                </a:solidFill>
                <a:effectLst/>
                <a:latin typeface="Arial" charset="0"/>
                <a:ea typeface="Arial" charset="0"/>
                <a:cs typeface="Arial" charset="0"/>
              </a:rPr>
              <a:t>est possible : via les commentaires, les sélections, les messages aux animateurs</a:t>
            </a:r>
          </a:p>
          <a:p>
            <a:pPr marL="171450" indent="-171450">
              <a:buFontTx/>
              <a:buChar char="-"/>
            </a:pPr>
            <a:r>
              <a:rPr lang="fr-FR" sz="1100" b="0" kern="1200" baseline="0" dirty="0" smtClean="0">
                <a:solidFill>
                  <a:srgbClr val="000000"/>
                </a:solidFill>
                <a:effectLst/>
                <a:latin typeface="Arial" charset="0"/>
                <a:ea typeface="Arial" charset="0"/>
                <a:cs typeface="Arial" charset="0"/>
              </a:rPr>
              <a:t>Les groupes privés peuvent être des espaces où un « contrôle qualité » peut exceptionnellement être mis en place.</a:t>
            </a:r>
          </a:p>
          <a:p>
            <a:pPr marL="0" indent="0">
              <a:buFontTx/>
              <a:buNone/>
            </a:pPr>
            <a:r>
              <a:rPr lang="fr-FR" sz="1100" b="0" kern="1200" baseline="0" dirty="0" smtClean="0">
                <a:solidFill>
                  <a:srgbClr val="000000"/>
                </a:solidFill>
                <a:effectLst/>
                <a:latin typeface="Arial" charset="0"/>
                <a:ea typeface="Arial" charset="0"/>
                <a:cs typeface="Arial" charset="0"/>
                <a:sym typeface="Wingdings"/>
              </a:rPr>
              <a:t> </a:t>
            </a:r>
            <a:r>
              <a:rPr lang="fr-FR" sz="1100" b="1" kern="1200" baseline="0" dirty="0" err="1" smtClean="0">
                <a:solidFill>
                  <a:srgbClr val="000000"/>
                </a:solidFill>
                <a:effectLst/>
                <a:latin typeface="Arial" charset="0"/>
                <a:ea typeface="Arial" charset="0"/>
                <a:cs typeface="Arial" charset="0"/>
              </a:rPr>
              <a:t>IFprofs</a:t>
            </a:r>
            <a:r>
              <a:rPr lang="fr-FR" sz="1100" b="1" kern="1200" baseline="0" dirty="0" smtClean="0">
                <a:solidFill>
                  <a:srgbClr val="000000"/>
                </a:solidFill>
                <a:effectLst/>
                <a:latin typeface="Arial" charset="0"/>
                <a:ea typeface="Arial" charset="0"/>
                <a:cs typeface="Arial" charset="0"/>
              </a:rPr>
              <a:t> est le réseau social des professionnels de l’éducation francophone</a:t>
            </a:r>
            <a:r>
              <a:rPr lang="fr-FR" sz="1100" b="0" kern="1200" baseline="0" dirty="0" smtClean="0">
                <a:solidFill>
                  <a:srgbClr val="000000"/>
                </a:solidFill>
                <a:effectLst/>
                <a:latin typeface="Arial" charset="0"/>
                <a:ea typeface="Arial" charset="0"/>
                <a:cs typeface="Arial" charset="0"/>
              </a:rPr>
              <a:t>. </a:t>
            </a:r>
            <a:endParaRPr lang="fr-FR" sz="1100" b="1" kern="1200" dirty="0" smtClean="0">
              <a:solidFill>
                <a:srgbClr val="000000"/>
              </a:solidFill>
              <a:effectLst/>
              <a:latin typeface="Arial" charset="0"/>
              <a:ea typeface="Arial" charset="0"/>
              <a:cs typeface="Arial" charset="0"/>
            </a:endParaRPr>
          </a:p>
          <a:p>
            <a:endParaRPr lang="fr-FR" sz="1100" b="0" i="0" u="none" kern="1200" dirty="0" smtClean="0">
              <a:solidFill>
                <a:schemeClr val="tx1"/>
              </a:solidFill>
              <a:effectLst/>
              <a:latin typeface="Arial" charset="0"/>
              <a:ea typeface="Arial" charset="0"/>
              <a:cs typeface="Arial" charset="0"/>
            </a:endParaRPr>
          </a:p>
          <a:p>
            <a:r>
              <a:rPr lang="fr-FR" sz="1100" b="1" u="sng" kern="1200" dirty="0" smtClean="0">
                <a:solidFill>
                  <a:srgbClr val="000000"/>
                </a:solidFill>
                <a:effectLst/>
                <a:latin typeface="Arial" charset="0"/>
                <a:ea typeface="Arial" charset="0"/>
                <a:cs typeface="Arial" charset="0"/>
              </a:rPr>
              <a:t>Principe du</a:t>
            </a:r>
            <a:r>
              <a:rPr lang="fr-FR" sz="1100" b="1" u="sng" kern="1200" baseline="0" dirty="0" smtClean="0">
                <a:solidFill>
                  <a:srgbClr val="000000"/>
                </a:solidFill>
                <a:effectLst/>
                <a:latin typeface="Arial" charset="0"/>
                <a:ea typeface="Arial" charset="0"/>
                <a:cs typeface="Arial" charset="0"/>
              </a:rPr>
              <a:t> profil qui est la clé d’entrée dans la communauté </a:t>
            </a:r>
            <a:endParaRPr lang="fr-FR" sz="1100" b="1" u="sng" kern="1200" dirty="0" smtClean="0">
              <a:solidFill>
                <a:srgbClr val="000000"/>
              </a:solidFill>
              <a:effectLst/>
              <a:latin typeface="Arial" charset="0"/>
              <a:ea typeface="Arial" charset="0"/>
              <a:cs typeface="Arial" charset="0"/>
            </a:endParaRPr>
          </a:p>
          <a:p>
            <a:r>
              <a:rPr lang="fr-FR" sz="1100" b="0" dirty="0" smtClean="0">
                <a:latin typeface="Arial" charset="0"/>
                <a:ea typeface="Arial" charset="0"/>
                <a:cs typeface="Arial" charset="0"/>
              </a:rPr>
              <a:t>Les membres doivent s</a:t>
            </a:r>
            <a:r>
              <a:rPr lang="ja-JP" altLang="fr-FR" sz="1100" b="0" dirty="0" smtClean="0">
                <a:latin typeface="Arial" charset="0"/>
                <a:ea typeface="Arial" charset="0"/>
                <a:cs typeface="Arial" charset="0"/>
              </a:rPr>
              <a:t>’</a:t>
            </a:r>
            <a:r>
              <a:rPr lang="fr-FR" altLang="ja-JP" sz="1100" b="0" dirty="0" smtClean="0">
                <a:latin typeface="Arial" charset="0"/>
                <a:ea typeface="Arial" charset="0"/>
                <a:cs typeface="Arial" charset="0"/>
              </a:rPr>
              <a:t>authentifier pour voir l</a:t>
            </a:r>
            <a:r>
              <a:rPr lang="ja-JP" altLang="fr-FR" sz="1100" b="0" dirty="0" smtClean="0">
                <a:latin typeface="Arial" charset="0"/>
                <a:ea typeface="Arial" charset="0"/>
                <a:cs typeface="Arial" charset="0"/>
              </a:rPr>
              <a:t>’</a:t>
            </a:r>
            <a:r>
              <a:rPr lang="fr-FR" altLang="ja-JP" sz="1100" b="0" dirty="0" smtClean="0">
                <a:latin typeface="Arial" charset="0"/>
                <a:ea typeface="Arial" charset="0"/>
                <a:cs typeface="Arial" charset="0"/>
              </a:rPr>
              <a:t>intégralité des contenus.</a:t>
            </a:r>
          </a:p>
          <a:p>
            <a:r>
              <a:rPr lang="fr-FR" sz="1100" dirty="0" smtClean="0">
                <a:latin typeface="Arial" charset="0"/>
                <a:ea typeface="Arial" charset="0"/>
                <a:cs typeface="Arial" charset="0"/>
              </a:rPr>
              <a:t>Non authentifiés, ils voient les titres et premières lignes des contenus et une invitation à s</a:t>
            </a:r>
            <a:r>
              <a:rPr lang="ja-JP" altLang="fr-FR" sz="1100" dirty="0" smtClean="0">
                <a:latin typeface="Arial" charset="0"/>
                <a:ea typeface="Arial" charset="0"/>
                <a:cs typeface="Arial" charset="0"/>
              </a:rPr>
              <a:t>’</a:t>
            </a:r>
            <a:r>
              <a:rPr lang="fr-FR" altLang="ja-JP" sz="1100" dirty="0" smtClean="0">
                <a:latin typeface="Arial" charset="0"/>
                <a:ea typeface="Arial" charset="0"/>
                <a:cs typeface="Arial" charset="0"/>
              </a:rPr>
              <a:t>authentifier ou à s</a:t>
            </a:r>
            <a:r>
              <a:rPr lang="ja-JP" altLang="fr-FR" sz="1100" dirty="0" smtClean="0">
                <a:latin typeface="Arial" charset="0"/>
                <a:ea typeface="Arial" charset="0"/>
                <a:cs typeface="Arial" charset="0"/>
              </a:rPr>
              <a:t>’</a:t>
            </a:r>
            <a:r>
              <a:rPr lang="fr-FR" altLang="ja-JP" sz="1100" dirty="0" smtClean="0">
                <a:latin typeface="Arial" charset="0"/>
                <a:ea typeface="Arial" charset="0"/>
                <a:cs typeface="Arial" charset="0"/>
              </a:rPr>
              <a:t>inscrire s</a:t>
            </a:r>
            <a:r>
              <a:rPr lang="ja-JP" altLang="fr-FR" sz="1100" dirty="0" smtClean="0">
                <a:latin typeface="Arial" charset="0"/>
                <a:ea typeface="Arial" charset="0"/>
                <a:cs typeface="Arial" charset="0"/>
              </a:rPr>
              <a:t>’</a:t>
            </a:r>
            <a:r>
              <a:rPr lang="fr-FR" altLang="ja-JP" sz="1100" dirty="0" smtClean="0">
                <a:latin typeface="Arial" charset="0"/>
                <a:ea typeface="Arial" charset="0"/>
                <a:cs typeface="Arial" charset="0"/>
              </a:rPr>
              <a:t>ils n</a:t>
            </a:r>
            <a:r>
              <a:rPr lang="ja-JP" altLang="fr-FR" sz="1100" dirty="0" smtClean="0">
                <a:latin typeface="Arial" charset="0"/>
                <a:ea typeface="Arial" charset="0"/>
                <a:cs typeface="Arial" charset="0"/>
              </a:rPr>
              <a:t>’</a:t>
            </a:r>
            <a:r>
              <a:rPr lang="fr-FR" altLang="ja-JP" sz="1100" dirty="0" smtClean="0">
                <a:latin typeface="Arial" charset="0"/>
                <a:ea typeface="Arial" charset="0"/>
                <a:cs typeface="Arial" charset="0"/>
              </a:rPr>
              <a:t>ont pas de profil.</a:t>
            </a:r>
          </a:p>
          <a:p>
            <a:r>
              <a:rPr lang="fr-FR" sz="1100" dirty="0" smtClean="0">
                <a:latin typeface="Arial" charset="0"/>
                <a:ea typeface="Arial" charset="0"/>
                <a:cs typeface="Arial" charset="0"/>
              </a:rPr>
              <a:t>L</a:t>
            </a:r>
            <a:r>
              <a:rPr lang="ja-JP" altLang="fr-FR" sz="1100" dirty="0" smtClean="0">
                <a:latin typeface="Arial" charset="0"/>
                <a:ea typeface="Arial" charset="0"/>
                <a:cs typeface="Arial" charset="0"/>
              </a:rPr>
              <a:t>’</a:t>
            </a:r>
            <a:r>
              <a:rPr lang="fr-FR" altLang="ja-JP" sz="1100" dirty="0" smtClean="0">
                <a:latin typeface="Arial" charset="0"/>
                <a:ea typeface="Arial" charset="0"/>
                <a:cs typeface="Arial" charset="0"/>
              </a:rPr>
              <a:t>idée est de montrer une vitrine de l</a:t>
            </a:r>
            <a:r>
              <a:rPr lang="ja-JP" altLang="fr-FR" sz="1100" dirty="0" smtClean="0">
                <a:latin typeface="Arial" charset="0"/>
                <a:ea typeface="Arial" charset="0"/>
                <a:cs typeface="Arial" charset="0"/>
              </a:rPr>
              <a:t>’</a:t>
            </a:r>
            <a:r>
              <a:rPr lang="fr-FR" altLang="ja-JP" sz="1100" dirty="0" smtClean="0">
                <a:latin typeface="Arial" charset="0"/>
                <a:ea typeface="Arial" charset="0"/>
                <a:cs typeface="Arial" charset="0"/>
              </a:rPr>
              <a:t>offre du site pour donner envie de s</a:t>
            </a:r>
            <a:r>
              <a:rPr lang="ja-JP" altLang="fr-FR" sz="1100" dirty="0" smtClean="0">
                <a:latin typeface="Arial" charset="0"/>
                <a:ea typeface="Arial" charset="0"/>
                <a:cs typeface="Arial" charset="0"/>
              </a:rPr>
              <a:t>’</a:t>
            </a:r>
            <a:r>
              <a:rPr lang="fr-FR" altLang="ja-JP" sz="1100" dirty="0" smtClean="0">
                <a:latin typeface="Arial" charset="0"/>
                <a:ea typeface="Arial" charset="0"/>
                <a:cs typeface="Arial" charset="0"/>
              </a:rPr>
              <a:t>inscrire.</a:t>
            </a:r>
          </a:p>
          <a:p>
            <a:r>
              <a:rPr lang="fr-FR" sz="1100" dirty="0" smtClean="0">
                <a:latin typeface="Arial" charset="0"/>
                <a:ea typeface="Arial" charset="0"/>
                <a:cs typeface="Arial" charset="0"/>
              </a:rPr>
              <a:t>C</a:t>
            </a:r>
            <a:r>
              <a:rPr lang="ja-JP" altLang="fr-FR" sz="1100" dirty="0" smtClean="0">
                <a:latin typeface="Arial" charset="0"/>
                <a:ea typeface="Arial" charset="0"/>
                <a:cs typeface="Arial" charset="0"/>
              </a:rPr>
              <a:t>’</a:t>
            </a:r>
            <a:r>
              <a:rPr lang="fr-FR" altLang="ja-JP" sz="1100" dirty="0" smtClean="0">
                <a:latin typeface="Arial" charset="0"/>
                <a:ea typeface="Arial" charset="0"/>
                <a:cs typeface="Arial" charset="0"/>
              </a:rPr>
              <a:t>est aussi </a:t>
            </a:r>
            <a:r>
              <a:rPr lang="fr-FR" altLang="ja-JP" sz="1100" b="1" dirty="0" smtClean="0">
                <a:latin typeface="Arial" charset="0"/>
                <a:ea typeface="Arial" charset="0"/>
                <a:cs typeface="Arial" charset="0"/>
              </a:rPr>
              <a:t>l</a:t>
            </a:r>
            <a:r>
              <a:rPr lang="ja-JP" altLang="fr-FR" sz="1100" b="1" dirty="0" smtClean="0">
                <a:latin typeface="Arial" charset="0"/>
                <a:ea typeface="Arial" charset="0"/>
                <a:cs typeface="Arial" charset="0"/>
              </a:rPr>
              <a:t>’</a:t>
            </a:r>
            <a:r>
              <a:rPr lang="fr-FR" altLang="ja-JP" sz="1100" b="1" dirty="0" smtClean="0">
                <a:latin typeface="Arial" charset="0"/>
                <a:ea typeface="Arial" charset="0"/>
                <a:cs typeface="Arial" charset="0"/>
              </a:rPr>
              <a:t>idée d</a:t>
            </a:r>
            <a:r>
              <a:rPr lang="ja-JP" altLang="fr-FR" sz="1100" b="1" dirty="0" smtClean="0">
                <a:latin typeface="Arial" charset="0"/>
                <a:ea typeface="Arial" charset="0"/>
                <a:cs typeface="Arial" charset="0"/>
              </a:rPr>
              <a:t>’</a:t>
            </a:r>
            <a:r>
              <a:rPr lang="fr-FR" altLang="ja-JP" sz="1100" b="1" dirty="0" smtClean="0">
                <a:latin typeface="Arial" charset="0"/>
                <a:ea typeface="Arial" charset="0"/>
                <a:cs typeface="Arial" charset="0"/>
              </a:rPr>
              <a:t>une communauté réservée à des professionnels : il faut s</a:t>
            </a:r>
            <a:r>
              <a:rPr lang="ja-JP" altLang="fr-FR" sz="1100" b="1" dirty="0" smtClean="0">
                <a:latin typeface="Arial" charset="0"/>
                <a:ea typeface="Arial" charset="0"/>
                <a:cs typeface="Arial" charset="0"/>
              </a:rPr>
              <a:t>’</a:t>
            </a:r>
            <a:r>
              <a:rPr lang="fr-FR" altLang="ja-JP" sz="1100" b="1" dirty="0" smtClean="0">
                <a:latin typeface="Arial" charset="0"/>
                <a:ea typeface="Arial" charset="0"/>
                <a:cs typeface="Arial" charset="0"/>
              </a:rPr>
              <a:t>inscrire pour en faire partie</a:t>
            </a:r>
            <a:endParaRPr lang="fr-FR" sz="1100" b="1" kern="1200" dirty="0" smtClean="0">
              <a:solidFill>
                <a:srgbClr val="000000"/>
              </a:solidFill>
              <a:effectLst/>
              <a:latin typeface="Arial" charset="0"/>
              <a:ea typeface="Arial" charset="0"/>
              <a:cs typeface="Arial" charset="0"/>
            </a:endParaRPr>
          </a:p>
          <a:p>
            <a:endParaRPr lang="fr-FR" sz="1100" kern="1200" dirty="0" smtClean="0">
              <a:solidFill>
                <a:srgbClr val="000000"/>
              </a:solidFill>
              <a:effectLst/>
              <a:latin typeface="Arial" charset="0"/>
              <a:ea typeface="Arial" charset="0"/>
              <a:cs typeface="Arial" charset="0"/>
            </a:endParaRPr>
          </a:p>
          <a:p>
            <a:r>
              <a:rPr lang="fr-FR" sz="1100" kern="1200" dirty="0" smtClean="0">
                <a:solidFill>
                  <a:srgbClr val="000000"/>
                </a:solidFill>
                <a:effectLst/>
                <a:latin typeface="Arial" charset="0"/>
                <a:ea typeface="Arial" charset="0"/>
                <a:cs typeface="Arial" charset="0"/>
              </a:rPr>
              <a:t> </a:t>
            </a:r>
            <a:r>
              <a:rPr lang="fr-FR" sz="1100" b="1" u="sng" kern="1200" dirty="0" smtClean="0">
                <a:solidFill>
                  <a:srgbClr val="000000"/>
                </a:solidFill>
                <a:effectLst/>
                <a:latin typeface="Arial" charset="0"/>
                <a:ea typeface="Arial" charset="0"/>
                <a:cs typeface="Arial" charset="0"/>
              </a:rPr>
              <a:t>Différences avec Facebook :</a:t>
            </a:r>
          </a:p>
          <a:p>
            <a:pPr marL="171450" indent="-171450">
              <a:buFont typeface="Arial" charset="0"/>
              <a:buChar char="•"/>
            </a:pPr>
            <a:r>
              <a:rPr lang="fr-FR" sz="1100" kern="1200" baseline="0" dirty="0" err="1" smtClean="0">
                <a:solidFill>
                  <a:srgbClr val="000000"/>
                </a:solidFill>
                <a:effectLst/>
                <a:latin typeface="Arial" charset="0"/>
                <a:ea typeface="Arial" charset="0"/>
                <a:cs typeface="Arial" charset="0"/>
              </a:rPr>
              <a:t>IFprofs</a:t>
            </a:r>
            <a:r>
              <a:rPr lang="fr-FR" sz="1100" kern="1200" baseline="0" dirty="0" smtClean="0">
                <a:solidFill>
                  <a:srgbClr val="000000"/>
                </a:solidFill>
                <a:effectLst/>
                <a:latin typeface="Arial" charset="0"/>
                <a:ea typeface="Arial" charset="0"/>
                <a:cs typeface="Arial" charset="0"/>
              </a:rPr>
              <a:t> un réseau social </a:t>
            </a:r>
            <a:r>
              <a:rPr lang="fr-FR" sz="1100" b="1" kern="1200" baseline="0" dirty="0" smtClean="0">
                <a:solidFill>
                  <a:srgbClr val="000000"/>
                </a:solidFill>
                <a:effectLst/>
                <a:latin typeface="Arial" charset="0"/>
                <a:ea typeface="Arial" charset="0"/>
                <a:cs typeface="Arial" charset="0"/>
              </a:rPr>
              <a:t>professionnel</a:t>
            </a:r>
            <a:r>
              <a:rPr lang="fr-FR" sz="1100" kern="1200" baseline="0" dirty="0" smtClean="0">
                <a:solidFill>
                  <a:srgbClr val="000000"/>
                </a:solidFill>
                <a:effectLst/>
                <a:latin typeface="Arial" charset="0"/>
                <a:ea typeface="Arial" charset="0"/>
                <a:cs typeface="Arial" charset="0"/>
              </a:rPr>
              <a:t> et non à usage privé. </a:t>
            </a:r>
          </a:p>
          <a:p>
            <a:pPr marL="171450" indent="-171450">
              <a:buFont typeface="Arial" charset="0"/>
              <a:buChar char="•"/>
            </a:pPr>
            <a:r>
              <a:rPr lang="fr-FR" sz="1100" kern="1200" baseline="0" dirty="0" err="1" smtClean="0">
                <a:solidFill>
                  <a:srgbClr val="000000"/>
                </a:solidFill>
                <a:effectLst/>
                <a:latin typeface="Arial" charset="0"/>
                <a:ea typeface="Arial" charset="0"/>
                <a:cs typeface="Arial" charset="0"/>
              </a:rPr>
              <a:t>IFprofs</a:t>
            </a:r>
            <a:r>
              <a:rPr lang="fr-FR" sz="1100" kern="1200" baseline="0" dirty="0" smtClean="0">
                <a:solidFill>
                  <a:srgbClr val="000000"/>
                </a:solidFill>
                <a:effectLst/>
                <a:latin typeface="Arial" charset="0"/>
                <a:ea typeface="Arial" charset="0"/>
                <a:cs typeface="Arial" charset="0"/>
              </a:rPr>
              <a:t> n’est pas un site où « l’actualité défile » : c’est un </a:t>
            </a:r>
            <a:r>
              <a:rPr lang="fr-FR" sz="1100" b="1" kern="1200" baseline="0" dirty="0" smtClean="0">
                <a:solidFill>
                  <a:srgbClr val="000000"/>
                </a:solidFill>
                <a:effectLst/>
                <a:latin typeface="Arial" charset="0"/>
                <a:ea typeface="Arial" charset="0"/>
                <a:cs typeface="Arial" charset="0"/>
              </a:rPr>
              <a:t>outil de travail </a:t>
            </a:r>
            <a:r>
              <a:rPr lang="fr-FR" sz="1100" kern="1200" baseline="0" dirty="0" smtClean="0">
                <a:solidFill>
                  <a:srgbClr val="000000"/>
                </a:solidFill>
                <a:effectLst/>
                <a:latin typeface="Arial" charset="0"/>
                <a:ea typeface="Arial" charset="0"/>
                <a:cs typeface="Arial" charset="0"/>
              </a:rPr>
              <a:t>où les contenus sont stockés et consultables à tout moment. Pour permettre cela, il existe sur </a:t>
            </a:r>
            <a:r>
              <a:rPr lang="fr-FR" sz="1100" kern="1200" baseline="0" dirty="0" err="1" smtClean="0">
                <a:solidFill>
                  <a:srgbClr val="000000"/>
                </a:solidFill>
                <a:effectLst/>
                <a:latin typeface="Arial" charset="0"/>
                <a:ea typeface="Arial" charset="0"/>
                <a:cs typeface="Arial" charset="0"/>
              </a:rPr>
              <a:t>IFprofs</a:t>
            </a:r>
            <a:r>
              <a:rPr lang="fr-FR" sz="1100" kern="1200" baseline="0" dirty="0" smtClean="0">
                <a:solidFill>
                  <a:srgbClr val="000000"/>
                </a:solidFill>
                <a:effectLst/>
                <a:latin typeface="Arial" charset="0"/>
                <a:ea typeface="Arial" charset="0"/>
                <a:cs typeface="Arial" charset="0"/>
              </a:rPr>
              <a:t> plusieurs </a:t>
            </a:r>
            <a:r>
              <a:rPr lang="fr-FR" sz="1100" b="1" kern="1200" baseline="0" dirty="0" smtClean="0">
                <a:solidFill>
                  <a:srgbClr val="000000"/>
                </a:solidFill>
                <a:effectLst/>
                <a:latin typeface="Arial" charset="0"/>
                <a:ea typeface="Arial" charset="0"/>
                <a:cs typeface="Arial" charset="0"/>
              </a:rPr>
              <a:t>moteurs de recherche spécialement adaptés à l’éducation francophone</a:t>
            </a:r>
            <a:r>
              <a:rPr lang="fr-FR" sz="1100" kern="1200" baseline="0" dirty="0" smtClean="0">
                <a:solidFill>
                  <a:srgbClr val="000000"/>
                </a:solidFill>
                <a:effectLst/>
                <a:latin typeface="Arial" charset="0"/>
                <a:ea typeface="Arial" charset="0"/>
                <a:cs typeface="Arial" charset="0"/>
              </a:rPr>
              <a:t>. Les utilisateurs peuvent chercher et classer les contenus selon des critères comme l’âge des apprenants, le niveau du CECR, etc. Ils peuvent aussi se constituer leur propre bibliothèque pédagogique en sélectionnant certains documents.</a:t>
            </a:r>
          </a:p>
          <a:p>
            <a:pPr marL="171450" indent="-171450">
              <a:buFont typeface="Arial" charset="0"/>
              <a:buChar char="•"/>
            </a:pPr>
            <a:r>
              <a:rPr lang="fr-FR" sz="1100" kern="1200" baseline="0" dirty="0" smtClean="0">
                <a:solidFill>
                  <a:srgbClr val="000000"/>
                </a:solidFill>
                <a:effectLst/>
                <a:latin typeface="Arial" charset="0"/>
                <a:ea typeface="Arial" charset="0"/>
                <a:cs typeface="Arial" charset="0"/>
              </a:rPr>
              <a:t>En outre, </a:t>
            </a:r>
            <a:r>
              <a:rPr lang="fr-FR" sz="1100" b="1" kern="1200" baseline="0" dirty="0" smtClean="0">
                <a:solidFill>
                  <a:srgbClr val="000000"/>
                </a:solidFill>
                <a:effectLst/>
                <a:latin typeface="Arial" charset="0"/>
                <a:ea typeface="Arial" charset="0"/>
                <a:cs typeface="Arial" charset="0"/>
              </a:rPr>
              <a:t>l’organisation par site-pays permettant de répondre à la double problématique contextualisation pays / mutualisation mondiale </a:t>
            </a:r>
            <a:r>
              <a:rPr lang="fr-FR" sz="1100" kern="1200" baseline="0" dirty="0" smtClean="0">
                <a:solidFill>
                  <a:srgbClr val="000000"/>
                </a:solidFill>
                <a:effectLst/>
                <a:latin typeface="Arial" charset="0"/>
                <a:ea typeface="Arial" charset="0"/>
                <a:cs typeface="Arial" charset="0"/>
              </a:rPr>
              <a:t>a été conçue spécialement pour </a:t>
            </a:r>
            <a:r>
              <a:rPr lang="fr-FR" sz="1100" kern="1200" baseline="0" dirty="0" err="1" smtClean="0">
                <a:solidFill>
                  <a:srgbClr val="000000"/>
                </a:solidFill>
                <a:effectLst/>
                <a:latin typeface="Arial" charset="0"/>
                <a:ea typeface="Arial" charset="0"/>
                <a:cs typeface="Arial" charset="0"/>
              </a:rPr>
              <a:t>IFprofs</a:t>
            </a:r>
            <a:r>
              <a:rPr lang="fr-FR" sz="1100" kern="1200" baseline="0" dirty="0" smtClean="0">
                <a:solidFill>
                  <a:srgbClr val="000000"/>
                </a:solidFill>
                <a:effectLst/>
                <a:latin typeface="Arial" charset="0"/>
                <a:ea typeface="Arial" charset="0"/>
                <a:cs typeface="Arial" charset="0"/>
              </a:rPr>
              <a:t> : c’est une architecture « unique » qui n’existe sur aucun autre réseau social.</a:t>
            </a:r>
          </a:p>
          <a:p>
            <a:pPr marL="171450" indent="-171450">
              <a:buFont typeface="Arial" charset="0"/>
              <a:buChar char="•"/>
            </a:pPr>
            <a:endParaRPr lang="fr-FR" sz="1100" kern="1200" baseline="0" dirty="0" smtClean="0">
              <a:solidFill>
                <a:srgbClr val="000000"/>
              </a:solidFill>
              <a:effectLst/>
              <a:latin typeface="Arial" charset="0"/>
              <a:ea typeface="Arial" charset="0"/>
              <a:cs typeface="Arial" charset="0"/>
            </a:endParaRPr>
          </a:p>
          <a:p>
            <a:pPr marL="0" indent="0">
              <a:buFontTx/>
              <a:buNone/>
            </a:pPr>
            <a:r>
              <a:rPr lang="fr-FR" sz="1100" b="1" u="sng" kern="1200" baseline="0" dirty="0" err="1" smtClean="0">
                <a:solidFill>
                  <a:srgbClr val="000000"/>
                </a:solidFill>
                <a:effectLst/>
                <a:latin typeface="Arial" charset="0"/>
                <a:ea typeface="Arial" charset="0"/>
                <a:cs typeface="Arial" charset="0"/>
              </a:rPr>
              <a:t>IFprofs</a:t>
            </a:r>
            <a:r>
              <a:rPr lang="fr-FR" sz="1100" b="1" u="sng" kern="1200" baseline="0" dirty="0" smtClean="0">
                <a:solidFill>
                  <a:srgbClr val="000000"/>
                </a:solidFill>
                <a:effectLst/>
                <a:latin typeface="Arial" charset="0"/>
                <a:ea typeface="Arial" charset="0"/>
                <a:cs typeface="Arial" charset="0"/>
              </a:rPr>
              <a:t> est un outil qui s’inscrit dans la philosophie des Biens communs :</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fr-FR" sz="1100" b="0" i="0" kern="1200" dirty="0" smtClean="0">
                <a:solidFill>
                  <a:schemeClr val="tx1"/>
                </a:solidFill>
                <a:effectLst/>
                <a:latin typeface="Arial" charset="0"/>
                <a:ea typeface="Arial" charset="0"/>
                <a:cs typeface="Arial" charset="0"/>
              </a:rPr>
              <a:t>objectif de </a:t>
            </a:r>
            <a:r>
              <a:rPr lang="fr-FR" sz="1100" b="1" i="0" kern="1200" dirty="0" smtClean="0">
                <a:solidFill>
                  <a:schemeClr val="tx1"/>
                </a:solidFill>
                <a:effectLst/>
                <a:latin typeface="Arial" charset="0"/>
                <a:ea typeface="Arial" charset="0"/>
                <a:cs typeface="Arial" charset="0"/>
              </a:rPr>
              <a:t>partage des connaissances </a:t>
            </a:r>
            <a:r>
              <a:rPr lang="fr-FR" sz="1100" b="0" i="0" kern="1200" dirty="0" smtClean="0">
                <a:solidFill>
                  <a:schemeClr val="tx1"/>
                </a:solidFill>
                <a:effectLst/>
                <a:latin typeface="Arial" charset="0"/>
                <a:ea typeface="Arial" charset="0"/>
                <a:cs typeface="Arial" charset="0"/>
              </a:rPr>
              <a:t>dans le domaine de l’éducation (domaine qui constitue d’ailleurs un bien commun en soi) : les membres d’</a:t>
            </a:r>
            <a:r>
              <a:rPr lang="fr-FR" sz="1100" b="0" i="0" kern="1200" dirty="0" err="1" smtClean="0">
                <a:solidFill>
                  <a:schemeClr val="tx1"/>
                </a:solidFill>
                <a:effectLst/>
                <a:latin typeface="Arial" charset="0"/>
                <a:ea typeface="Arial" charset="0"/>
                <a:cs typeface="Arial" charset="0"/>
              </a:rPr>
              <a:t>IFprofs</a:t>
            </a:r>
            <a:r>
              <a:rPr lang="fr-FR" sz="1100" b="0" i="0" kern="1200" dirty="0" smtClean="0">
                <a:solidFill>
                  <a:schemeClr val="tx1"/>
                </a:solidFill>
                <a:effectLst/>
                <a:latin typeface="Arial" charset="0"/>
                <a:ea typeface="Arial" charset="0"/>
                <a:cs typeface="Arial" charset="0"/>
              </a:rPr>
              <a:t> peuvent utiliser les ressources d’autres membres pour se former ou pour faire cours. </a:t>
            </a:r>
            <a:r>
              <a:rPr lang="fr-FR" altLang="fr-FR" sz="1100" dirty="0" err="1" smtClean="0">
                <a:latin typeface="Arial" charset="0"/>
                <a:ea typeface="Arial" charset="0"/>
                <a:cs typeface="Arial" charset="0"/>
              </a:rPr>
              <a:t>I</a:t>
            </a:r>
            <a:r>
              <a:rPr lang="fr-FR" altLang="fr-FR" sz="1100" b="0" dirty="0" err="1" smtClean="0">
                <a:latin typeface="Arial" charset="0"/>
                <a:ea typeface="Arial" charset="0"/>
                <a:cs typeface="Arial" charset="0"/>
              </a:rPr>
              <a:t>F</a:t>
            </a:r>
            <a:r>
              <a:rPr lang="fr-FR" altLang="fr-FR" sz="1100" dirty="0" err="1" smtClean="0">
                <a:latin typeface="Arial" charset="0"/>
                <a:ea typeface="Arial" charset="0"/>
                <a:cs typeface="Arial" charset="0"/>
              </a:rPr>
              <a:t>profs</a:t>
            </a:r>
            <a:r>
              <a:rPr lang="fr-FR" altLang="fr-FR" sz="1100" dirty="0" smtClean="0">
                <a:latin typeface="Arial" charset="0"/>
                <a:ea typeface="Arial" charset="0"/>
                <a:cs typeface="Arial" charset="0"/>
              </a:rPr>
              <a:t> fonctionne selon l’idée qu’un </a:t>
            </a:r>
            <a:r>
              <a:rPr lang="fr-FR" altLang="fr-FR" sz="1100" b="1" dirty="0" smtClean="0">
                <a:latin typeface="Arial" charset="0"/>
                <a:ea typeface="Arial" charset="0"/>
                <a:cs typeface="Arial" charset="0"/>
              </a:rPr>
              <a:t>libre accès aux connaissances </a:t>
            </a:r>
            <a:r>
              <a:rPr lang="fr-FR" altLang="fr-FR" sz="1100" dirty="0" smtClean="0">
                <a:latin typeface="Arial" charset="0"/>
                <a:ea typeface="Arial" charset="0"/>
                <a:cs typeface="Arial" charset="0"/>
              </a:rPr>
              <a:t>(non-rivalité) produit des externalités positives puisque « plus de gens savent, plus la connaissance progresse », ou encore que quand je partage une connaissance, la mienne ne diminue pas.</a:t>
            </a:r>
            <a:r>
              <a:rPr lang="fr-FR" altLang="fr-FR" sz="1100" baseline="0" dirty="0" smtClean="0">
                <a:latin typeface="Arial" charset="0"/>
                <a:ea typeface="Arial" charset="0"/>
                <a:cs typeface="Arial" charset="0"/>
              </a:rPr>
              <a:t> C</a:t>
            </a:r>
            <a:r>
              <a:rPr lang="fr-FR" altLang="fr-FR" sz="1100" dirty="0" smtClean="0">
                <a:latin typeface="Arial" charset="0"/>
                <a:ea typeface="Arial" charset="0"/>
                <a:cs typeface="Arial" charset="0"/>
              </a:rPr>
              <a:t>’est l’idée de bien commun. </a:t>
            </a:r>
          </a:p>
          <a:p>
            <a:pPr marL="171450" indent="-171450">
              <a:buFont typeface="Arial" charset="0"/>
              <a:buChar char="•"/>
            </a:pPr>
            <a:r>
              <a:rPr lang="fr-FR" sz="1100" b="1" i="0" kern="1200" dirty="0" smtClean="0">
                <a:solidFill>
                  <a:schemeClr val="tx1"/>
                </a:solidFill>
                <a:effectLst/>
                <a:latin typeface="Arial" charset="0"/>
                <a:ea typeface="Arial" charset="0"/>
                <a:cs typeface="Arial" charset="0"/>
              </a:rPr>
              <a:t>accès gratuit aux ressources</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fr-FR" sz="1100" b="1" i="0" kern="1200" dirty="0" smtClean="0">
                <a:solidFill>
                  <a:schemeClr val="tx1"/>
                </a:solidFill>
                <a:effectLst/>
                <a:latin typeface="Arial" charset="0"/>
                <a:ea typeface="Arial" charset="0"/>
                <a:cs typeface="Arial" charset="0"/>
              </a:rPr>
              <a:t>public très vaste </a:t>
            </a:r>
            <a:r>
              <a:rPr lang="fr-FR" sz="1100" b="0" i="0" kern="1200" dirty="0" smtClean="0">
                <a:solidFill>
                  <a:schemeClr val="tx1"/>
                </a:solidFill>
                <a:effectLst/>
                <a:latin typeface="Arial" charset="0"/>
                <a:ea typeface="Arial" charset="0"/>
                <a:cs typeface="Arial" charset="0"/>
              </a:rPr>
              <a:t>(tous les échelons des systèmes éducatifs sont concernés ainsi que de nombreuses disciplines d’enseignement à partir du moment où elles sont dispensées en français)</a:t>
            </a:r>
          </a:p>
          <a:p>
            <a:pPr marL="171450" indent="-171450">
              <a:buFont typeface="Arial" charset="0"/>
              <a:buChar char="•"/>
            </a:pPr>
            <a:r>
              <a:rPr lang="fr-FR" sz="1100" b="1" i="0" kern="1200" dirty="0" smtClean="0">
                <a:solidFill>
                  <a:schemeClr val="tx1"/>
                </a:solidFill>
                <a:effectLst/>
                <a:latin typeface="Arial" charset="0"/>
                <a:ea typeface="Arial" charset="0"/>
                <a:cs typeface="Arial" charset="0"/>
              </a:rPr>
              <a:t>organisation horizontale de la communauté</a:t>
            </a:r>
          </a:p>
          <a:p>
            <a:pPr marL="171450" indent="-171450">
              <a:buFont typeface="Arial" charset="0"/>
              <a:buChar char="•"/>
            </a:pPr>
            <a:r>
              <a:rPr lang="fr-FR" sz="1100" b="1" i="0" kern="1200" dirty="0" smtClean="0">
                <a:solidFill>
                  <a:schemeClr val="tx1"/>
                </a:solidFill>
                <a:effectLst/>
                <a:latin typeface="Arial" charset="0"/>
                <a:ea typeface="Arial" charset="0"/>
                <a:cs typeface="Arial" charset="0"/>
              </a:rPr>
              <a:t>développement sur logiciel Open-source (</a:t>
            </a:r>
            <a:r>
              <a:rPr lang="fr-FR" sz="1100" b="1" i="0" kern="1200" dirty="0" err="1" smtClean="0">
                <a:solidFill>
                  <a:schemeClr val="tx1"/>
                </a:solidFill>
                <a:effectLst/>
                <a:latin typeface="Arial" charset="0"/>
                <a:ea typeface="Arial" charset="0"/>
                <a:cs typeface="Arial" charset="0"/>
              </a:rPr>
              <a:t>Drupal</a:t>
            </a:r>
            <a:r>
              <a:rPr lang="fr-FR" sz="1100" b="1" i="0" kern="1200" dirty="0" smtClean="0">
                <a:solidFill>
                  <a:schemeClr val="tx1"/>
                </a:solidFill>
                <a:effectLst/>
                <a:latin typeface="Arial" charset="0"/>
                <a:ea typeface="Arial" charset="0"/>
                <a:cs typeface="Arial" charset="0"/>
              </a:rPr>
              <a:t>)</a:t>
            </a:r>
          </a:p>
          <a:p>
            <a:pPr marL="171450" indent="-171450">
              <a:buFont typeface="Arial" charset="0"/>
              <a:buChar char="•"/>
            </a:pPr>
            <a:endParaRPr lang="fr-FR" sz="1100" b="1" i="0" kern="1200" dirty="0" smtClean="0">
              <a:solidFill>
                <a:schemeClr val="tx1"/>
              </a:solidFill>
              <a:effectLst/>
              <a:latin typeface="Arial" charset="0"/>
              <a:ea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0" y="0"/>
            <a:ext cx="9906000" cy="6316663"/>
          </a:xfrm>
          <a:prstGeom prst="rect">
            <a:avLst/>
          </a:prstGeom>
          <a:solidFill>
            <a:srgbClr val="3F9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197556" y="1122363"/>
            <a:ext cx="9510888" cy="2387600"/>
          </a:xfrm>
          <a:prstGeom prst="rect">
            <a:avLst/>
          </a:prstGeom>
        </p:spPr>
        <p:txBody>
          <a:bodyPr anchor="ctr"/>
          <a:lstStyle>
            <a:lvl1pPr algn="ctr">
              <a:defRPr sz="6000">
                <a:solidFill>
                  <a:schemeClr val="bg1"/>
                </a:solidFill>
                <a:latin typeface="Roboto" charset="0"/>
                <a:ea typeface="Roboto" charset="0"/>
                <a:cs typeface="Roboto" charset="0"/>
              </a:defRPr>
            </a:lvl1pPr>
          </a:lstStyle>
          <a:p>
            <a:r>
              <a:rPr lang="fr-FR" dirty="0" smtClean="0"/>
              <a:t>Cliquez et modifiez le titre</a:t>
            </a:r>
            <a:endParaRPr lang="en-US" dirty="0"/>
          </a:p>
        </p:txBody>
      </p:sp>
      <p:sp>
        <p:nvSpPr>
          <p:cNvPr id="3" name="Subtitle 2"/>
          <p:cNvSpPr>
            <a:spLocks noGrp="1"/>
          </p:cNvSpPr>
          <p:nvPr>
            <p:ph type="subTitle" idx="1"/>
          </p:nvPr>
        </p:nvSpPr>
        <p:spPr>
          <a:xfrm>
            <a:off x="197556" y="3607683"/>
            <a:ext cx="9510888" cy="1054628"/>
          </a:xfrm>
          <a:prstGeom prst="rect">
            <a:avLst/>
          </a:prstGeom>
        </p:spPr>
        <p:txBody>
          <a:bodyPr anchor="ctr"/>
          <a:lstStyle>
            <a:lvl1pPr marL="0" indent="0" algn="ctr">
              <a:buNone/>
              <a:defRPr sz="2400">
                <a:solidFill>
                  <a:schemeClr val="bg1"/>
                </a:solidFill>
                <a:latin typeface="Roboto" charset="0"/>
                <a:ea typeface="Roboto" charset="0"/>
                <a:cs typeface="Robo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CBC15DBE-22C4-6C4D-B669-2BB3658684C6}" type="slidenum">
              <a:rPr lang="fr-FR"/>
              <a:pPr>
                <a:defRPr/>
              </a:pPr>
              <a:t>‹N°›</a:t>
            </a:fld>
            <a:r>
              <a:rPr lang="fr-FR"/>
              <a:t> / xx</a:t>
            </a:r>
          </a:p>
        </p:txBody>
      </p:sp>
    </p:spTree>
    <p:extLst>
      <p:ext uri="{BB962C8B-B14F-4D97-AF65-F5344CB8AC3E}">
        <p14:creationId xmlns:p14="http://schemas.microsoft.com/office/powerpoint/2010/main" val="31393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9661" y="77261"/>
            <a:ext cx="9716028" cy="724250"/>
          </a:xfrm>
          <a:prstGeom prst="rect">
            <a:avLst/>
          </a:prstGeom>
        </p:spPr>
        <p:txBody>
          <a:bodyPr/>
          <a:lstStyle>
            <a:lvl1pPr>
              <a:defRPr>
                <a:solidFill>
                  <a:srgbClr val="3F94C9"/>
                </a:solidFill>
                <a:latin typeface="Roboto" charset="0"/>
                <a:ea typeface="Roboto" charset="0"/>
                <a:cs typeface="Roboto" charset="0"/>
              </a:defRPr>
            </a:lvl1pPr>
          </a:lstStyle>
          <a:p>
            <a:r>
              <a:rPr lang="fr-FR" dirty="0" smtClean="0"/>
              <a:t>Cliquez et modifiez le titre</a:t>
            </a:r>
            <a:endParaRPr lang="en-US" dirty="0"/>
          </a:p>
        </p:txBody>
      </p:sp>
      <p:sp>
        <p:nvSpPr>
          <p:cNvPr id="3" name="Content Placeholder 2"/>
          <p:cNvSpPr>
            <a:spLocks noGrp="1"/>
          </p:cNvSpPr>
          <p:nvPr>
            <p:ph idx="1"/>
          </p:nvPr>
        </p:nvSpPr>
        <p:spPr>
          <a:xfrm>
            <a:off x="99661" y="939447"/>
            <a:ext cx="9716028" cy="5292020"/>
          </a:xfrm>
          <a:prstGeom prst="rect">
            <a:avLst/>
          </a:prstGeom>
        </p:spPr>
        <p:txBody>
          <a:bodyPr/>
          <a:lstStyle>
            <a:lvl1pPr>
              <a:defRPr>
                <a:solidFill>
                  <a:srgbClr val="3F94C9"/>
                </a:solidFill>
                <a:latin typeface="Roboto" charset="0"/>
                <a:ea typeface="Roboto" charset="0"/>
                <a:cs typeface="Roboto" charset="0"/>
              </a:defRPr>
            </a:lvl1pPr>
            <a:lvl2pPr>
              <a:defRPr>
                <a:solidFill>
                  <a:srgbClr val="3F94C9"/>
                </a:solidFill>
                <a:latin typeface="Roboto" charset="0"/>
                <a:ea typeface="Roboto" charset="0"/>
                <a:cs typeface="Roboto" charset="0"/>
              </a:defRPr>
            </a:lvl2pPr>
            <a:lvl3pPr>
              <a:defRPr>
                <a:solidFill>
                  <a:srgbClr val="3F94C9"/>
                </a:solidFill>
                <a:latin typeface="Roboto" charset="0"/>
                <a:ea typeface="Roboto" charset="0"/>
                <a:cs typeface="Roboto" charset="0"/>
              </a:defRPr>
            </a:lvl3pPr>
            <a:lvl4pPr>
              <a:defRPr>
                <a:solidFill>
                  <a:srgbClr val="3F94C9"/>
                </a:solidFill>
                <a:latin typeface="Roboto" charset="0"/>
                <a:ea typeface="Roboto" charset="0"/>
                <a:cs typeface="Roboto" charset="0"/>
              </a:defRPr>
            </a:lvl4pPr>
            <a:lvl5pPr>
              <a:defRPr>
                <a:solidFill>
                  <a:srgbClr val="3F94C9"/>
                </a:solidFill>
                <a:latin typeface="Roboto" charset="0"/>
                <a:ea typeface="Roboto" charset="0"/>
                <a:cs typeface="Roboto"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A41274C-77F2-5C48-909B-1CFA7FC64994}" type="slidenum">
              <a:rPr lang="fr-FR"/>
              <a:pPr>
                <a:defRPr/>
              </a:pPr>
              <a:t>‹N°›</a:t>
            </a:fld>
            <a:r>
              <a:rPr lang="fr-FR"/>
              <a:t> / xx</a:t>
            </a:r>
          </a:p>
        </p:txBody>
      </p:sp>
    </p:spTree>
    <p:extLst>
      <p:ext uri="{BB962C8B-B14F-4D97-AF65-F5344CB8AC3E}">
        <p14:creationId xmlns:p14="http://schemas.microsoft.com/office/powerpoint/2010/main" val="426140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4" name="Rectangle 3"/>
          <p:cNvSpPr/>
          <p:nvPr userDrawn="1"/>
        </p:nvSpPr>
        <p:spPr>
          <a:xfrm>
            <a:off x="7938" y="0"/>
            <a:ext cx="9898062" cy="6316663"/>
          </a:xfrm>
          <a:prstGeom prst="rect">
            <a:avLst/>
          </a:prstGeom>
          <a:solidFill>
            <a:srgbClr val="6DEE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b="1">
              <a:solidFill>
                <a:schemeClr val="bg1"/>
              </a:solidFill>
              <a:latin typeface="Roboto" charset="0"/>
              <a:ea typeface="ＭＳ Ｐゴシック" charset="0"/>
              <a:cs typeface="Roboto" charset="0"/>
            </a:endParaRPr>
          </a:p>
        </p:txBody>
      </p:sp>
      <p:sp>
        <p:nvSpPr>
          <p:cNvPr id="2" name="Title 1"/>
          <p:cNvSpPr>
            <a:spLocks noGrp="1"/>
          </p:cNvSpPr>
          <p:nvPr>
            <p:ph type="title"/>
          </p:nvPr>
        </p:nvSpPr>
        <p:spPr>
          <a:xfrm>
            <a:off x="99661" y="77261"/>
            <a:ext cx="9716028" cy="724250"/>
          </a:xfrm>
          <a:prstGeom prst="rect">
            <a:avLst/>
          </a:prstGeom>
        </p:spPr>
        <p:txBody>
          <a:bodyPr/>
          <a:lstStyle>
            <a:lvl1pPr>
              <a:defRPr>
                <a:solidFill>
                  <a:schemeClr val="bg1"/>
                </a:solidFill>
                <a:latin typeface="Roboto" charset="0"/>
                <a:ea typeface="Roboto" charset="0"/>
                <a:cs typeface="Roboto" charset="0"/>
              </a:defRPr>
            </a:lvl1pPr>
          </a:lstStyle>
          <a:p>
            <a:r>
              <a:rPr lang="fr-FR" dirty="0" smtClean="0"/>
              <a:t>Cliquez et modifiez le titre</a:t>
            </a:r>
            <a:endParaRPr lang="en-US" dirty="0"/>
          </a:p>
        </p:txBody>
      </p:sp>
      <p:sp>
        <p:nvSpPr>
          <p:cNvPr id="3" name="Content Placeholder 2"/>
          <p:cNvSpPr>
            <a:spLocks noGrp="1"/>
          </p:cNvSpPr>
          <p:nvPr>
            <p:ph idx="1"/>
          </p:nvPr>
        </p:nvSpPr>
        <p:spPr>
          <a:xfrm>
            <a:off x="99661" y="939447"/>
            <a:ext cx="9716028" cy="5292020"/>
          </a:xfrm>
          <a:prstGeom prst="rect">
            <a:avLst/>
          </a:prstGeom>
        </p:spPr>
        <p:txBody>
          <a:bodyPr/>
          <a:lstStyle>
            <a:lvl1pPr>
              <a:defRPr>
                <a:solidFill>
                  <a:schemeClr val="bg1"/>
                </a:solidFill>
                <a:latin typeface="Roboto" charset="0"/>
                <a:ea typeface="Roboto" charset="0"/>
                <a:cs typeface="Roboto" charset="0"/>
              </a:defRPr>
            </a:lvl1pPr>
            <a:lvl2pPr>
              <a:defRPr>
                <a:solidFill>
                  <a:schemeClr val="bg1"/>
                </a:solidFill>
                <a:latin typeface="Roboto" charset="0"/>
                <a:ea typeface="Roboto" charset="0"/>
                <a:cs typeface="Roboto" charset="0"/>
              </a:defRPr>
            </a:lvl2pPr>
            <a:lvl3pPr>
              <a:defRPr>
                <a:solidFill>
                  <a:schemeClr val="bg1"/>
                </a:solidFill>
                <a:latin typeface="Roboto" charset="0"/>
                <a:ea typeface="Roboto" charset="0"/>
                <a:cs typeface="Roboto" charset="0"/>
              </a:defRPr>
            </a:lvl3pPr>
            <a:lvl4pPr>
              <a:defRPr>
                <a:solidFill>
                  <a:schemeClr val="bg1"/>
                </a:solidFill>
                <a:latin typeface="Roboto" charset="0"/>
                <a:ea typeface="Roboto" charset="0"/>
                <a:cs typeface="Roboto" charset="0"/>
              </a:defRPr>
            </a:lvl4pPr>
            <a:lvl5pPr>
              <a:defRPr>
                <a:solidFill>
                  <a:schemeClr val="bg1"/>
                </a:solidFill>
                <a:latin typeface="Roboto" charset="0"/>
                <a:ea typeface="Roboto" charset="0"/>
                <a:cs typeface="Roboto"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188E9220-6ABA-504B-8237-84788DB66E3B}" type="slidenum">
              <a:rPr lang="fr-FR"/>
              <a:pPr>
                <a:defRPr/>
              </a:pPr>
              <a:t>‹N°›</a:t>
            </a:fld>
            <a:r>
              <a:rPr lang="fr-FR"/>
              <a:t> / xx</a:t>
            </a:r>
          </a:p>
        </p:txBody>
      </p:sp>
    </p:spTree>
    <p:extLst>
      <p:ext uri="{BB962C8B-B14F-4D97-AF65-F5344CB8AC3E}">
        <p14:creationId xmlns:p14="http://schemas.microsoft.com/office/powerpoint/2010/main" val="126972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9661" y="77261"/>
            <a:ext cx="9716028" cy="724250"/>
          </a:xfrm>
          <a:prstGeom prst="rect">
            <a:avLst/>
          </a:prstGeom>
        </p:spPr>
        <p:txBody>
          <a:bodyPr/>
          <a:lstStyle>
            <a:lvl1pPr>
              <a:defRPr>
                <a:solidFill>
                  <a:srgbClr val="3F94C9"/>
                </a:solidFill>
                <a:latin typeface="Roboto" charset="0"/>
                <a:ea typeface="Roboto" charset="0"/>
                <a:cs typeface="Roboto" charset="0"/>
              </a:defRPr>
            </a:lvl1pPr>
          </a:lstStyle>
          <a:p>
            <a:r>
              <a:rPr lang="fr-FR" dirty="0" smtClean="0"/>
              <a:t>Cliquez et modifiez le titre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AD1262EC-0379-B743-B68B-81B26F501468}" type="slidenum">
              <a:rPr lang="fr-FR"/>
              <a:pPr>
                <a:defRPr/>
              </a:pPr>
              <a:t>‹N°›</a:t>
            </a:fld>
            <a:r>
              <a:rPr lang="fr-FR"/>
              <a:t> / xx</a:t>
            </a:r>
          </a:p>
        </p:txBody>
      </p:sp>
    </p:spTree>
    <p:extLst>
      <p:ext uri="{BB962C8B-B14F-4D97-AF65-F5344CB8AC3E}">
        <p14:creationId xmlns:p14="http://schemas.microsoft.com/office/powerpoint/2010/main" val="421141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Rectangle 3"/>
          <p:cNvSpPr/>
          <p:nvPr userDrawn="1"/>
        </p:nvSpPr>
        <p:spPr>
          <a:xfrm>
            <a:off x="0" y="0"/>
            <a:ext cx="9906000" cy="6316663"/>
          </a:xfrm>
          <a:prstGeom prst="rect">
            <a:avLst/>
          </a:prstGeom>
          <a:solidFill>
            <a:srgbClr val="3F9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latin typeface="Calibri" charset="0"/>
              <a:ea typeface="ＭＳ Ｐゴシック" charset="0"/>
              <a:cs typeface="ＭＳ Ｐゴシック" charset="0"/>
            </a:endParaRPr>
          </a:p>
        </p:txBody>
      </p:sp>
      <p:sp>
        <p:nvSpPr>
          <p:cNvPr id="2" name="Title 1"/>
          <p:cNvSpPr>
            <a:spLocks noGrp="1"/>
          </p:cNvSpPr>
          <p:nvPr>
            <p:ph type="title"/>
          </p:nvPr>
        </p:nvSpPr>
        <p:spPr>
          <a:xfrm>
            <a:off x="688579" y="947740"/>
            <a:ext cx="8543925" cy="2852737"/>
          </a:xfrm>
          <a:prstGeom prst="rect">
            <a:avLst/>
          </a:prstGeom>
        </p:spPr>
        <p:txBody>
          <a:bodyPr anchor="ctr"/>
          <a:lstStyle>
            <a:lvl1pPr>
              <a:defRPr sz="6000">
                <a:solidFill>
                  <a:schemeClr val="bg1"/>
                </a:solidFill>
                <a:latin typeface="Roboto" charset="0"/>
                <a:ea typeface="Roboto" charset="0"/>
                <a:cs typeface="Roboto" charset="0"/>
              </a:defRPr>
            </a:lvl1pPr>
          </a:lstStyle>
          <a:p>
            <a:r>
              <a:rPr lang="fr-FR" smtClean="0"/>
              <a:t>Cliquez et modifiez le titre</a:t>
            </a:r>
            <a:endParaRPr lang="en-US" dirty="0"/>
          </a:p>
        </p:txBody>
      </p:sp>
      <p:sp>
        <p:nvSpPr>
          <p:cNvPr id="3" name="Text Placeholder 2"/>
          <p:cNvSpPr>
            <a:spLocks noGrp="1"/>
          </p:cNvSpPr>
          <p:nvPr>
            <p:ph type="body" idx="1"/>
          </p:nvPr>
        </p:nvSpPr>
        <p:spPr>
          <a:xfrm>
            <a:off x="688579" y="3827465"/>
            <a:ext cx="8543925" cy="1500187"/>
          </a:xfrm>
          <a:prstGeom prst="rect">
            <a:avLst/>
          </a:prstGeom>
        </p:spPr>
        <p:txBody>
          <a:bodyPr anchor="ctr"/>
          <a:lstStyle>
            <a:lvl1pPr marL="0" indent="0" algn="ctr">
              <a:buNone/>
              <a:defRPr sz="2400">
                <a:solidFill>
                  <a:schemeClr val="bg1"/>
                </a:solidFill>
                <a:latin typeface="Roboto" charset="0"/>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5" name="Slide Number Placeholder 5"/>
          <p:cNvSpPr>
            <a:spLocks noGrp="1"/>
          </p:cNvSpPr>
          <p:nvPr>
            <p:ph type="sldNum" sz="quarter" idx="10"/>
          </p:nvPr>
        </p:nvSpPr>
        <p:spPr/>
        <p:txBody>
          <a:bodyPr/>
          <a:lstStyle>
            <a:lvl1pPr>
              <a:defRPr smtClean="0"/>
            </a:lvl1pPr>
          </a:lstStyle>
          <a:p>
            <a:pPr>
              <a:defRPr/>
            </a:pPr>
            <a:fld id="{FE7D6673-00C3-024E-95A0-16EF0E8ABA1B}" type="slidenum">
              <a:rPr lang="fr-FR"/>
              <a:pPr>
                <a:defRPr/>
              </a:pPr>
              <a:t>‹N°›</a:t>
            </a:fld>
            <a:r>
              <a:rPr lang="fr-FR"/>
              <a:t> / xx</a:t>
            </a:r>
          </a:p>
        </p:txBody>
      </p:sp>
    </p:spTree>
    <p:extLst>
      <p:ext uri="{BB962C8B-B14F-4D97-AF65-F5344CB8AC3E}">
        <p14:creationId xmlns:p14="http://schemas.microsoft.com/office/powerpoint/2010/main" val="14999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06CC5E0-5AF7-9948-9890-B2E8CC9A1B53}" type="slidenum">
              <a:rPr lang="fr-FR"/>
              <a:pPr>
                <a:defRPr/>
              </a:pPr>
              <a:t>‹N°›</a:t>
            </a:fld>
            <a:r>
              <a:rPr lang="fr-FR"/>
              <a:t> / xx</a:t>
            </a:r>
          </a:p>
        </p:txBody>
      </p:sp>
    </p:spTree>
    <p:extLst>
      <p:ext uri="{BB962C8B-B14F-4D97-AF65-F5344CB8AC3E}">
        <p14:creationId xmlns:p14="http://schemas.microsoft.com/office/powerpoint/2010/main" val="196060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07339" y="404813"/>
            <a:ext cx="8915400" cy="711200"/>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3" name="Rectangle 4"/>
          <p:cNvSpPr>
            <a:spLocks noGrp="1" noChangeArrowheads="1"/>
          </p:cNvSpPr>
          <p:nvPr>
            <p:ph type="dt" sz="half" idx="10"/>
          </p:nvPr>
        </p:nvSpPr>
        <p:spPr>
          <a:xfrm>
            <a:off x="495300" y="6245225"/>
            <a:ext cx="23114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fr-FR"/>
          </a:p>
        </p:txBody>
      </p:sp>
      <p:sp>
        <p:nvSpPr>
          <p:cNvPr id="4" name="Rectangle 5"/>
          <p:cNvSpPr>
            <a:spLocks noGrp="1" noChangeArrowheads="1"/>
          </p:cNvSpPr>
          <p:nvPr>
            <p:ph type="ftr" sz="quarter" idx="11"/>
          </p:nvPr>
        </p:nvSpPr>
        <p:spPr>
          <a:xfrm>
            <a:off x="3384550" y="6245225"/>
            <a:ext cx="31369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fr-FR"/>
          </a:p>
        </p:txBody>
      </p:sp>
      <p:sp>
        <p:nvSpPr>
          <p:cNvPr id="5" name="Rectangle 4"/>
          <p:cNvSpPr>
            <a:spLocks noGrp="1" noChangeArrowheads="1"/>
          </p:cNvSpPr>
          <p:nvPr>
            <p:ph type="sldNum" sz="quarter" idx="12"/>
          </p:nvPr>
        </p:nvSpPr>
        <p:spPr/>
        <p:txBody>
          <a:bodyPr/>
          <a:lstStyle>
            <a:lvl1pPr>
              <a:defRPr smtClean="0"/>
            </a:lvl1pPr>
          </a:lstStyle>
          <a:p>
            <a:pPr>
              <a:defRPr/>
            </a:pPr>
            <a:fld id="{2CE49E2D-3B27-B54C-8C6A-D320E96FCE56}" type="slidenum">
              <a:rPr lang="fr-FR"/>
              <a:pPr>
                <a:defRPr/>
              </a:pPr>
              <a:t>‹N°›</a:t>
            </a:fld>
            <a:endParaRPr lang="fr-FR"/>
          </a:p>
        </p:txBody>
      </p:sp>
    </p:spTree>
    <p:extLst>
      <p:ext uri="{BB962C8B-B14F-4D97-AF65-F5344CB8AC3E}">
        <p14:creationId xmlns:p14="http://schemas.microsoft.com/office/powerpoint/2010/main" val="249901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47150" y="6483350"/>
            <a:ext cx="8509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3F94C9"/>
                </a:solidFill>
                <a:latin typeface="Roboto" charset="0"/>
              </a:defRPr>
            </a:lvl1pPr>
          </a:lstStyle>
          <a:p>
            <a:pPr>
              <a:defRPr/>
            </a:pPr>
            <a:fld id="{1DF4DF35-2F16-F248-873C-9CCE41AC6B56}" type="slidenum">
              <a:rPr lang="fr-FR"/>
              <a:pPr>
                <a:defRPr/>
              </a:pPr>
              <a:t>‹N°›</a:t>
            </a:fld>
            <a:r>
              <a:rPr lang="fr-FR"/>
              <a:t> / xx</a:t>
            </a:r>
          </a:p>
        </p:txBody>
      </p:sp>
      <p:pic>
        <p:nvPicPr>
          <p:cNvPr id="1027" name="Imag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888" y="6483350"/>
            <a:ext cx="849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38" r:id="rId2"/>
    <p:sldLayoutId id="2147483742" r:id="rId3"/>
    <p:sldLayoutId id="2147483739" r:id="rId4"/>
    <p:sldLayoutId id="2147483743" r:id="rId5"/>
    <p:sldLayoutId id="2147483740" r:id="rId6"/>
    <p:sldLayoutId id="2147483744" r:id="rId7"/>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institutfrancais.com/fr/numerique-educatif/le-reseau-social-professionnel-ifprof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youtube.com/watch?v=9A1Za4xluv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661" y="77260"/>
            <a:ext cx="9806339" cy="4154498"/>
          </a:xfrm>
        </p:spPr>
        <p:txBody>
          <a:bodyPr/>
          <a:lstStyle/>
          <a:p>
            <a:pPr algn="ctr"/>
            <a:r>
              <a:rPr lang="fr-FR" dirty="0" smtClean="0"/>
              <a:t/>
            </a:r>
            <a:br>
              <a:rPr lang="fr-FR" dirty="0" smtClean="0"/>
            </a:br>
            <a:r>
              <a:rPr lang="fr-FR" dirty="0"/>
              <a:t/>
            </a:r>
            <a:br>
              <a:rPr lang="fr-FR" dirty="0"/>
            </a:br>
            <a:r>
              <a:rPr lang="fr-FR" dirty="0" smtClean="0"/>
              <a:t>Lancement de </a:t>
            </a:r>
            <a:r>
              <a:rPr lang="fr-FR" dirty="0" err="1" smtClean="0"/>
              <a:t>IFprofs</a:t>
            </a:r>
            <a:r>
              <a:rPr lang="fr-FR" dirty="0" smtClean="0"/>
              <a:t> Slovénie :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smtClean="0"/>
              <a:t>Septembre 2018!!</a:t>
            </a:r>
            <a:endParaRPr lang="fr-FR" dirty="0"/>
          </a:p>
        </p:txBody>
      </p:sp>
      <p:sp>
        <p:nvSpPr>
          <p:cNvPr id="3" name="Espace réservé du numéro de diapositive 2"/>
          <p:cNvSpPr>
            <a:spLocks noGrp="1"/>
          </p:cNvSpPr>
          <p:nvPr>
            <p:ph type="sldNum" sz="quarter" idx="10"/>
          </p:nvPr>
        </p:nvSpPr>
        <p:spPr/>
        <p:txBody>
          <a:bodyPr/>
          <a:lstStyle/>
          <a:p>
            <a:pPr>
              <a:defRPr/>
            </a:pPr>
            <a:fld id="{AD1262EC-0379-B743-B68B-81B26F501468}" type="slidenum">
              <a:rPr lang="fr-FR" smtClean="0"/>
              <a:pPr>
                <a:defRPr/>
              </a:pPr>
              <a:t>0</a:t>
            </a:fld>
            <a:r>
              <a:rPr lang="fr-FR" smtClean="0"/>
              <a:t> / xx</a:t>
            </a:r>
            <a:endParaRPr lang="fr-FR"/>
          </a:p>
        </p:txBody>
      </p:sp>
    </p:spTree>
    <p:extLst>
      <p:ext uri="{BB962C8B-B14F-4D97-AF65-F5344CB8AC3E}">
        <p14:creationId xmlns:p14="http://schemas.microsoft.com/office/powerpoint/2010/main" val="377109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bwMode="auto">
          <a:xfrm>
            <a:off x="100013" y="77788"/>
            <a:ext cx="9652000" cy="159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FR" sz="4000" dirty="0">
                <a:latin typeface="Helvetica" charset="0"/>
                <a:ea typeface="ＭＳ Ｐゴシック" charset="0"/>
              </a:rPr>
              <a:t/>
            </a:r>
            <a:br>
              <a:rPr lang="fr-FR" sz="4000" dirty="0">
                <a:latin typeface="Helvetica" charset="0"/>
                <a:ea typeface="ＭＳ Ｐゴシック" charset="0"/>
              </a:rPr>
            </a:br>
            <a:r>
              <a:rPr lang="fr-FR" sz="4000" dirty="0">
                <a:latin typeface="Helvetica" charset="0"/>
                <a:ea typeface="ＭＳ Ｐゴシック" charset="0"/>
              </a:rPr>
              <a:t>Un réseau mondial, des espaces-pays</a:t>
            </a:r>
            <a:endParaRPr lang="fr-FR" sz="4000" dirty="0">
              <a:solidFill>
                <a:srgbClr val="FF0000"/>
              </a:solidFill>
              <a:latin typeface="Helvetica" charset="0"/>
              <a:ea typeface="ＭＳ Ｐゴシック" charset="0"/>
            </a:endParaRPr>
          </a:p>
        </p:txBody>
      </p:sp>
      <p:pic>
        <p:nvPicPr>
          <p:cNvPr id="3993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6072188"/>
            <a:ext cx="2222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ZoneTexte 1"/>
          <p:cNvSpPr txBox="1">
            <a:spLocks noChangeArrowheads="1"/>
          </p:cNvSpPr>
          <p:nvPr/>
        </p:nvSpPr>
        <p:spPr bwMode="auto">
          <a:xfrm>
            <a:off x="7829550" y="534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fr-FR" sz="1800"/>
          </a:p>
        </p:txBody>
      </p:sp>
      <p:pic>
        <p:nvPicPr>
          <p:cNvPr id="39940" name="Image 3" descr="Capture d’écran 2016-04-18 à 17.48.4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579563"/>
            <a:ext cx="596265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bwMode="auto">
          <a:xfrm>
            <a:off x="100013" y="-169333"/>
            <a:ext cx="9652000" cy="159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FR" sz="4000" dirty="0" smtClean="0">
                <a:latin typeface="Helvetica" charset="0"/>
                <a:ea typeface="ＭＳ Ｐゴシック" charset="0"/>
              </a:rPr>
              <a:t/>
            </a:r>
            <a:br>
              <a:rPr lang="fr-FR" sz="4000" dirty="0" smtClean="0">
                <a:latin typeface="Helvetica" charset="0"/>
                <a:ea typeface="ＭＳ Ｐゴシック" charset="0"/>
              </a:rPr>
            </a:br>
            <a:r>
              <a:rPr lang="fr-FR" sz="4000" dirty="0" smtClean="0">
                <a:latin typeface="Helvetica" charset="0"/>
                <a:ea typeface="ＭＳ Ｐゴシック" charset="0"/>
              </a:rPr>
              <a:t>Un </a:t>
            </a:r>
            <a:r>
              <a:rPr lang="fr-FR" sz="4000" dirty="0">
                <a:latin typeface="Helvetica" charset="0"/>
                <a:ea typeface="ＭＳ Ｐゴシック" charset="0"/>
              </a:rPr>
              <a:t>réseau social </a:t>
            </a:r>
            <a:r>
              <a:rPr lang="fr-FR" sz="4000" dirty="0" smtClean="0">
                <a:latin typeface="Helvetica" charset="0"/>
                <a:ea typeface="ＭＳ Ｐゴシック" charset="0"/>
              </a:rPr>
              <a:t>conçu </a:t>
            </a:r>
            <a:br>
              <a:rPr lang="fr-FR" sz="4000" dirty="0" smtClean="0">
                <a:latin typeface="Helvetica" charset="0"/>
                <a:ea typeface="ＭＳ Ｐゴシック" charset="0"/>
              </a:rPr>
            </a:br>
            <a:r>
              <a:rPr lang="fr-FR" sz="4000" dirty="0" smtClean="0">
                <a:latin typeface="Helvetica" charset="0"/>
                <a:ea typeface="ＭＳ Ｐゴシック" charset="0"/>
              </a:rPr>
              <a:t>pour les professionnels de l’éducation </a:t>
            </a:r>
            <a:endParaRPr lang="fr-FR" sz="4000" dirty="0">
              <a:solidFill>
                <a:srgbClr val="FF0000"/>
              </a:solidFill>
              <a:latin typeface="Helvetica" charset="0"/>
              <a:ea typeface="ＭＳ Ｐゴシック" charset="0"/>
            </a:endParaRPr>
          </a:p>
        </p:txBody>
      </p:sp>
      <p:pic>
        <p:nvPicPr>
          <p:cNvPr id="6041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6072188"/>
            <a:ext cx="2222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ZoneTexte 1"/>
          <p:cNvSpPr txBox="1">
            <a:spLocks noChangeArrowheads="1"/>
          </p:cNvSpPr>
          <p:nvPr/>
        </p:nvSpPr>
        <p:spPr bwMode="auto">
          <a:xfrm>
            <a:off x="7829550" y="534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fr-FR" sz="1800"/>
          </a:p>
        </p:txBody>
      </p:sp>
      <p:sp>
        <p:nvSpPr>
          <p:cNvPr id="7" name="Titre 1"/>
          <p:cNvSpPr txBox="1">
            <a:spLocks/>
          </p:cNvSpPr>
          <p:nvPr/>
        </p:nvSpPr>
        <p:spPr bwMode="auto">
          <a:xfrm>
            <a:off x="403990" y="2032000"/>
            <a:ext cx="9044809"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pPr>
            <a:endParaRPr lang="fr-FR" dirty="0">
              <a:latin typeface="Helvetica" charset="0"/>
              <a:cs typeface="Roboto" charset="0"/>
            </a:endParaRPr>
          </a:p>
          <a:p>
            <a:pPr eaLnBrk="1" hangingPunct="1">
              <a:lnSpc>
                <a:spcPct val="90000"/>
              </a:lnSpc>
            </a:pPr>
            <a:endParaRPr lang="fr-FR" sz="2000" dirty="0" smtClean="0">
              <a:latin typeface="Helvetica" charset="0"/>
              <a:cs typeface="Roboto" charset="0"/>
            </a:endParaRPr>
          </a:p>
          <a:p>
            <a:pPr eaLnBrk="1" hangingPunct="1">
              <a:lnSpc>
                <a:spcPct val="90000"/>
              </a:lnSpc>
            </a:pPr>
            <a:endParaRPr lang="fr-FR" sz="2000" dirty="0">
              <a:latin typeface="Helvetica" charset="0"/>
              <a:cs typeface="Roboto" charset="0"/>
            </a:endParaRPr>
          </a:p>
          <a:p>
            <a:pPr eaLnBrk="1" hangingPunct="1">
              <a:lnSpc>
                <a:spcPct val="90000"/>
              </a:lnSpc>
            </a:pPr>
            <a:endParaRPr lang="fr-FR" sz="2000" dirty="0" smtClean="0">
              <a:latin typeface="Helvetica" charset="0"/>
              <a:cs typeface="Roboto" charset="0"/>
            </a:endParaRPr>
          </a:p>
          <a:p>
            <a:pPr marL="342900" indent="-342900" eaLnBrk="1" hangingPunct="1">
              <a:lnSpc>
                <a:spcPct val="90000"/>
              </a:lnSpc>
              <a:buFont typeface="Arial"/>
              <a:buChar char="•"/>
            </a:pPr>
            <a:endParaRPr lang="fr-FR" sz="2000" dirty="0" smtClean="0">
              <a:solidFill>
                <a:srgbClr val="7F7F7F"/>
              </a:solidFill>
              <a:latin typeface="Helvetica" charset="0"/>
              <a:cs typeface="Roboto" charset="0"/>
            </a:endParaRPr>
          </a:p>
          <a:p>
            <a:pPr eaLnBrk="1" hangingPunct="1">
              <a:lnSpc>
                <a:spcPct val="90000"/>
              </a:lnSpc>
            </a:pPr>
            <a:endParaRPr lang="fr-FR" altLang="ja-JP" sz="2000" dirty="0" smtClean="0">
              <a:solidFill>
                <a:srgbClr val="7F7F7F"/>
              </a:solidFill>
              <a:latin typeface="Helvetica" charset="0"/>
              <a:cs typeface="Roboto" charset="0"/>
            </a:endParaRPr>
          </a:p>
          <a:p>
            <a:pPr marL="342900" indent="-342900" eaLnBrk="1" hangingPunct="1">
              <a:lnSpc>
                <a:spcPct val="90000"/>
              </a:lnSpc>
              <a:buFont typeface="Arial"/>
              <a:buChar char="•"/>
            </a:pPr>
            <a:endParaRPr lang="fr-FR" altLang="ja-JP" sz="2000" dirty="0" smtClean="0">
              <a:solidFill>
                <a:srgbClr val="7F7F7F"/>
              </a:solidFill>
              <a:latin typeface="Helvetica" charset="0"/>
              <a:cs typeface="Roboto" charset="0"/>
            </a:endParaRPr>
          </a:p>
          <a:p>
            <a:pPr marL="342900" indent="-342900" eaLnBrk="1" hangingPunct="1">
              <a:lnSpc>
                <a:spcPct val="90000"/>
              </a:lnSpc>
              <a:buFont typeface="Arial"/>
              <a:buChar char="•"/>
            </a:pPr>
            <a:endParaRPr lang="fr-FR" altLang="ja-JP" sz="2000" dirty="0">
              <a:solidFill>
                <a:srgbClr val="7F7F7F"/>
              </a:solidFill>
              <a:latin typeface="Helvetica" charset="0"/>
              <a:cs typeface="Roboto" charset="0"/>
            </a:endParaRPr>
          </a:p>
          <a:p>
            <a:pPr marL="342900" indent="-342900" eaLnBrk="1" hangingPunct="1">
              <a:lnSpc>
                <a:spcPct val="90000"/>
              </a:lnSpc>
              <a:buFont typeface="Arial"/>
              <a:buChar char="•"/>
            </a:pPr>
            <a:endParaRPr lang="fr-FR" altLang="ja-JP" sz="2000" dirty="0" smtClean="0">
              <a:solidFill>
                <a:srgbClr val="7F7F7F"/>
              </a:solidFill>
              <a:latin typeface="Helvetica" charset="0"/>
              <a:cs typeface="Roboto" charset="0"/>
            </a:endParaRPr>
          </a:p>
          <a:p>
            <a:pPr eaLnBrk="1" hangingPunct="1">
              <a:lnSpc>
                <a:spcPct val="90000"/>
              </a:lnSpc>
            </a:pPr>
            <a:endParaRPr lang="fr-FR" altLang="ja-JP" sz="2000" dirty="0" smtClean="0">
              <a:solidFill>
                <a:srgbClr val="000000"/>
              </a:solidFill>
              <a:latin typeface="Helvetica" charset="0"/>
              <a:cs typeface="Roboto" charset="0"/>
            </a:endParaRPr>
          </a:p>
          <a:p>
            <a:pPr marL="342900" indent="-342900" eaLnBrk="1" hangingPunct="1">
              <a:lnSpc>
                <a:spcPct val="90000"/>
              </a:lnSpc>
              <a:buFont typeface="Arial"/>
              <a:buChar char="•"/>
            </a:pPr>
            <a:endParaRPr lang="fr-FR" altLang="ja-JP" sz="2000" dirty="0" smtClean="0">
              <a:solidFill>
                <a:srgbClr val="000000"/>
              </a:solidFill>
              <a:latin typeface="Helvetica" charset="0"/>
              <a:cs typeface="Roboto" charset="0"/>
            </a:endParaRPr>
          </a:p>
          <a:p>
            <a:pPr eaLnBrk="1" hangingPunct="1">
              <a:lnSpc>
                <a:spcPct val="90000"/>
              </a:lnSpc>
            </a:pPr>
            <a:endParaRPr lang="fr-FR" altLang="ja-JP" sz="2000" dirty="0" smtClean="0">
              <a:solidFill>
                <a:srgbClr val="7F7F7F"/>
              </a:solidFill>
              <a:latin typeface="Helvetica" charset="0"/>
              <a:cs typeface="Roboto" charset="0"/>
            </a:endParaRPr>
          </a:p>
          <a:p>
            <a:pPr eaLnBrk="1" hangingPunct="1">
              <a:lnSpc>
                <a:spcPct val="90000"/>
              </a:lnSpc>
            </a:pPr>
            <a:endParaRPr lang="fr-FR" altLang="ja-JP" sz="2000" dirty="0">
              <a:solidFill>
                <a:srgbClr val="7F7F7F"/>
              </a:solidFill>
              <a:latin typeface="Helvetica" charset="0"/>
              <a:cs typeface="Roboto" charset="0"/>
            </a:endParaRPr>
          </a:p>
          <a:p>
            <a:pPr eaLnBrk="1" hangingPunct="1">
              <a:lnSpc>
                <a:spcPct val="90000"/>
              </a:lnSpc>
            </a:pPr>
            <a:endParaRPr lang="fr-FR" altLang="ja-JP" sz="2000" dirty="0" smtClean="0">
              <a:solidFill>
                <a:srgbClr val="7F7F7F"/>
              </a:solidFill>
              <a:latin typeface="Helvetica" charset="0"/>
              <a:cs typeface="Roboto" charset="0"/>
            </a:endParaRPr>
          </a:p>
          <a:p>
            <a:pPr eaLnBrk="1" hangingPunct="1">
              <a:lnSpc>
                <a:spcPct val="90000"/>
              </a:lnSpc>
            </a:pPr>
            <a:endParaRPr lang="fr-FR" dirty="0">
              <a:latin typeface="Helvetica" charset="0"/>
              <a:cs typeface="Roboto" charset="0"/>
            </a:endParaRPr>
          </a:p>
        </p:txBody>
      </p:sp>
      <p:pic>
        <p:nvPicPr>
          <p:cNvPr id="6" name="Image 5" descr="Capture d’écran 2018-03-08 à 11.27.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66" y="1823451"/>
            <a:ext cx="2996306" cy="1392877"/>
          </a:xfrm>
          <a:prstGeom prst="rect">
            <a:avLst/>
          </a:prstGeom>
        </p:spPr>
      </p:pic>
      <p:pic>
        <p:nvPicPr>
          <p:cNvPr id="8" name="Image 7" descr="Capture d’écran 2018-03-08 à 11.32.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1094" y="2955330"/>
            <a:ext cx="1043968" cy="1329582"/>
          </a:xfrm>
          <a:prstGeom prst="rect">
            <a:avLst/>
          </a:prstGeom>
        </p:spPr>
      </p:pic>
      <p:pic>
        <p:nvPicPr>
          <p:cNvPr id="9" name="Image 8" descr="Capture d’écran 2018-03-08 à 11.29.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2201" y="4637088"/>
            <a:ext cx="2082800" cy="711200"/>
          </a:xfrm>
          <a:prstGeom prst="rect">
            <a:avLst/>
          </a:prstGeom>
        </p:spPr>
      </p:pic>
      <p:sp>
        <p:nvSpPr>
          <p:cNvPr id="4" name="ZoneTexte 3"/>
          <p:cNvSpPr txBox="1"/>
          <p:nvPr/>
        </p:nvSpPr>
        <p:spPr>
          <a:xfrm>
            <a:off x="3796462" y="2032000"/>
            <a:ext cx="5363633" cy="923330"/>
          </a:xfrm>
          <a:prstGeom prst="rect">
            <a:avLst/>
          </a:prstGeom>
          <a:noFill/>
        </p:spPr>
        <p:txBody>
          <a:bodyPr wrap="square" rtlCol="0">
            <a:spAutoFit/>
          </a:bodyPr>
          <a:lstStyle/>
          <a:p>
            <a:r>
              <a:rPr lang="fr-FR" dirty="0" smtClean="0">
                <a:solidFill>
                  <a:srgbClr val="000000"/>
                </a:solidFill>
                <a:latin typeface="Helvetica" charset="0"/>
                <a:cs typeface="Roboto" charset="0"/>
              </a:rPr>
              <a:t>Pas </a:t>
            </a:r>
            <a:r>
              <a:rPr lang="fr-FR" dirty="0">
                <a:solidFill>
                  <a:srgbClr val="000000"/>
                </a:solidFill>
                <a:latin typeface="Helvetica" charset="0"/>
                <a:cs typeface="Roboto" charset="0"/>
              </a:rPr>
              <a:t>de modération a priori – autorégulation par la communauté : </a:t>
            </a:r>
            <a:r>
              <a:rPr lang="fr-FR" b="1" dirty="0">
                <a:solidFill>
                  <a:srgbClr val="000000"/>
                </a:solidFill>
                <a:latin typeface="Helvetica" charset="0"/>
                <a:cs typeface="Roboto" charset="0"/>
              </a:rPr>
              <a:t>« le réseau social des professionnels de l’éducation francophone</a:t>
            </a:r>
            <a:endParaRPr lang="fr-FR" b="1" dirty="0">
              <a:solidFill>
                <a:srgbClr val="000000"/>
              </a:solidFill>
            </a:endParaRPr>
          </a:p>
        </p:txBody>
      </p:sp>
      <p:sp>
        <p:nvSpPr>
          <p:cNvPr id="12" name="ZoneTexte 11"/>
          <p:cNvSpPr txBox="1"/>
          <p:nvPr/>
        </p:nvSpPr>
        <p:spPr>
          <a:xfrm>
            <a:off x="3895240" y="3325222"/>
            <a:ext cx="5363633" cy="595548"/>
          </a:xfrm>
          <a:prstGeom prst="rect">
            <a:avLst/>
          </a:prstGeom>
          <a:noFill/>
        </p:spPr>
        <p:txBody>
          <a:bodyPr wrap="square" rtlCol="0">
            <a:spAutoFit/>
          </a:bodyPr>
          <a:lstStyle/>
          <a:p>
            <a:pPr eaLnBrk="1" hangingPunct="1">
              <a:lnSpc>
                <a:spcPct val="90000"/>
              </a:lnSpc>
            </a:pPr>
            <a:r>
              <a:rPr lang="fr-FR" altLang="ja-JP" dirty="0">
                <a:solidFill>
                  <a:srgbClr val="000000"/>
                </a:solidFill>
                <a:latin typeface="Helvetica" charset="0"/>
                <a:cs typeface="Roboto" charset="0"/>
              </a:rPr>
              <a:t>Le profil comme clé d’entrée : une communauté </a:t>
            </a:r>
            <a:r>
              <a:rPr lang="fr-FR" altLang="ja-JP" b="1" dirty="0">
                <a:solidFill>
                  <a:srgbClr val="000000"/>
                </a:solidFill>
                <a:latin typeface="Helvetica" charset="0"/>
                <a:cs typeface="Roboto" charset="0"/>
              </a:rPr>
              <a:t>réservée à des professionnels</a:t>
            </a:r>
          </a:p>
        </p:txBody>
      </p:sp>
      <p:sp>
        <p:nvSpPr>
          <p:cNvPr id="13" name="ZoneTexte 12"/>
          <p:cNvSpPr txBox="1"/>
          <p:nvPr/>
        </p:nvSpPr>
        <p:spPr>
          <a:xfrm>
            <a:off x="3895240" y="4100093"/>
            <a:ext cx="5363633" cy="1343445"/>
          </a:xfrm>
          <a:prstGeom prst="rect">
            <a:avLst/>
          </a:prstGeom>
          <a:noFill/>
        </p:spPr>
        <p:txBody>
          <a:bodyPr wrap="square" rtlCol="0">
            <a:spAutoFit/>
          </a:bodyPr>
          <a:lstStyle/>
          <a:p>
            <a:pPr eaLnBrk="1" hangingPunct="1">
              <a:lnSpc>
                <a:spcPct val="90000"/>
              </a:lnSpc>
            </a:pPr>
            <a:r>
              <a:rPr lang="fr-FR" altLang="ja-JP" dirty="0">
                <a:solidFill>
                  <a:srgbClr val="000000"/>
                </a:solidFill>
                <a:latin typeface="Helvetica" charset="0"/>
                <a:cs typeface="Roboto" charset="0"/>
              </a:rPr>
              <a:t>Différences avec d’autres réseaux sociaux : outil de travail professionnel; recherche adaptée à </a:t>
            </a:r>
            <a:r>
              <a:rPr lang="fr-FR" altLang="ja-JP" b="1" dirty="0">
                <a:solidFill>
                  <a:srgbClr val="000000"/>
                </a:solidFill>
                <a:latin typeface="Helvetica" charset="0"/>
                <a:cs typeface="Roboto" charset="0"/>
              </a:rPr>
              <a:t>l’éducation francophone</a:t>
            </a:r>
            <a:r>
              <a:rPr lang="fr-FR" altLang="ja-JP" dirty="0">
                <a:solidFill>
                  <a:srgbClr val="000000"/>
                </a:solidFill>
                <a:latin typeface="Helvetica" charset="0"/>
                <a:cs typeface="Roboto" charset="0"/>
              </a:rPr>
              <a:t>; organisation pour répondre à la double problématique contextualisation pays / mutualisation mondiale</a:t>
            </a:r>
          </a:p>
        </p:txBody>
      </p:sp>
      <p:sp>
        <p:nvSpPr>
          <p:cNvPr id="14" name="ZoneTexte 13"/>
          <p:cNvSpPr txBox="1"/>
          <p:nvPr/>
        </p:nvSpPr>
        <p:spPr>
          <a:xfrm>
            <a:off x="3895240" y="5649764"/>
            <a:ext cx="5363633" cy="844847"/>
          </a:xfrm>
          <a:prstGeom prst="rect">
            <a:avLst/>
          </a:prstGeom>
          <a:noFill/>
        </p:spPr>
        <p:txBody>
          <a:bodyPr wrap="square" rtlCol="0">
            <a:spAutoFit/>
          </a:bodyPr>
          <a:lstStyle/>
          <a:p>
            <a:pPr eaLnBrk="1" hangingPunct="1">
              <a:lnSpc>
                <a:spcPct val="90000"/>
              </a:lnSpc>
            </a:pPr>
            <a:r>
              <a:rPr lang="fr-FR" altLang="ja-JP" dirty="0" smtClean="0">
                <a:latin typeface="Helvetica" charset="0"/>
                <a:cs typeface="Roboto" charset="0"/>
              </a:rPr>
              <a:t>Les Biens </a:t>
            </a:r>
            <a:r>
              <a:rPr lang="fr-FR" altLang="ja-JP" dirty="0">
                <a:latin typeface="Helvetica" charset="0"/>
                <a:cs typeface="Roboto" charset="0"/>
              </a:rPr>
              <a:t>communs pour favoriser </a:t>
            </a:r>
            <a:r>
              <a:rPr lang="fr-FR" altLang="ja-JP" b="1" dirty="0">
                <a:latin typeface="Helvetica" charset="0"/>
                <a:cs typeface="Roboto" charset="0"/>
              </a:rPr>
              <a:t>le libre accès aux connaissances</a:t>
            </a:r>
            <a:endParaRPr lang="fr-FR" b="1" dirty="0">
              <a:latin typeface="Helvetica" charset="0"/>
              <a:cs typeface="Roboto" charset="0"/>
            </a:endParaRPr>
          </a:p>
          <a:p>
            <a:pPr eaLnBrk="1" hangingPunct="1">
              <a:lnSpc>
                <a:spcPct val="90000"/>
              </a:lnSpc>
            </a:pPr>
            <a:endParaRPr lang="fr-FR" altLang="ja-JP" dirty="0">
              <a:latin typeface="Helvetica" charset="0"/>
              <a:cs typeface="Roboto" charset="0"/>
            </a:endParaRPr>
          </a:p>
        </p:txBody>
      </p:sp>
      <p:pic>
        <p:nvPicPr>
          <p:cNvPr id="5" name="Image 4" descr="Capture d’écran 2018-04-07 à 14.47.3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892" y="5447948"/>
            <a:ext cx="3001570" cy="875458"/>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re 1"/>
          <p:cNvSpPr>
            <a:spLocks noGrp="1"/>
          </p:cNvSpPr>
          <p:nvPr>
            <p:ph type="title"/>
          </p:nvPr>
        </p:nvSpPr>
        <p:spPr bwMode="auto">
          <a:xfrm>
            <a:off x="19497" y="139171"/>
            <a:ext cx="9652000" cy="78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FR" sz="4200" dirty="0">
                <a:latin typeface="Helvetica"/>
                <a:ea typeface="ＭＳ Ｐゴシック" charset="0"/>
                <a:cs typeface="Helvetica"/>
              </a:rPr>
              <a:t>Règle du 1</a:t>
            </a:r>
            <a:r>
              <a:rPr lang="fr-FR" sz="4200" dirty="0" smtClean="0">
                <a:latin typeface="Helvetica"/>
                <a:ea typeface="ＭＳ Ｐゴシック" charset="0"/>
                <a:cs typeface="Helvetica"/>
              </a:rPr>
              <a:t>% : </a:t>
            </a:r>
            <a:br>
              <a:rPr lang="fr-FR" sz="4200" dirty="0" smtClean="0">
                <a:latin typeface="Helvetica"/>
                <a:ea typeface="ＭＳ Ｐゴシック" charset="0"/>
                <a:cs typeface="Helvetica"/>
              </a:rPr>
            </a:br>
            <a:r>
              <a:rPr lang="fr-FR" sz="4000" spc="-1" dirty="0" smtClean="0">
                <a:uFill>
                  <a:solidFill>
                    <a:srgbClr val="FFFFFF"/>
                  </a:solidFill>
                </a:uFill>
                <a:latin typeface="Helvetica"/>
                <a:ea typeface="ＭＳ Ｐゴシック"/>
                <a:cs typeface="Helvetica"/>
              </a:rPr>
              <a:t>participation </a:t>
            </a:r>
            <a:r>
              <a:rPr lang="fr-FR" sz="4000" spc="-1" dirty="0">
                <a:uFill>
                  <a:solidFill>
                    <a:srgbClr val="FFFFFF"/>
                  </a:solidFill>
                </a:uFill>
                <a:latin typeface="Helvetica"/>
                <a:ea typeface="ＭＳ Ｐゴシック"/>
                <a:cs typeface="Helvetica"/>
              </a:rPr>
              <a:t>inégale en ligne</a:t>
            </a:r>
            <a:r>
              <a:rPr lang="fr-FR" sz="3600" spc="-1" dirty="0">
                <a:uFill>
                  <a:solidFill>
                    <a:srgbClr val="FFFFFF"/>
                  </a:solidFill>
                </a:uFill>
                <a:latin typeface="Helvetica"/>
                <a:cs typeface="Helvetica"/>
              </a:rPr>
              <a:t/>
            </a:r>
            <a:br>
              <a:rPr lang="fr-FR" sz="3600" spc="-1" dirty="0">
                <a:uFill>
                  <a:solidFill>
                    <a:srgbClr val="FFFFFF"/>
                  </a:solidFill>
                </a:uFill>
                <a:latin typeface="Helvetica"/>
                <a:cs typeface="Helvetica"/>
              </a:rPr>
            </a:br>
            <a:r>
              <a:rPr lang="fr-FR" sz="4200" dirty="0" smtClean="0">
                <a:latin typeface="Helvetica"/>
                <a:ea typeface="ＭＳ Ｐゴシック" charset="0"/>
                <a:cs typeface="Helvetica"/>
              </a:rPr>
              <a:t> </a:t>
            </a:r>
            <a:r>
              <a:rPr lang="fr-FR" sz="4200" dirty="0">
                <a:latin typeface="Helvetica"/>
                <a:ea typeface="ＭＳ Ｐゴシック" charset="0"/>
                <a:cs typeface="Helvetica"/>
              </a:rPr>
              <a:t/>
            </a:r>
            <a:br>
              <a:rPr lang="fr-FR" sz="4200" dirty="0">
                <a:latin typeface="Helvetica"/>
                <a:ea typeface="ＭＳ Ｐゴシック" charset="0"/>
                <a:cs typeface="Helvetica"/>
              </a:rPr>
            </a:br>
            <a:endParaRPr lang="fr-FR" sz="4200" dirty="0">
              <a:latin typeface="Helvetica"/>
              <a:ea typeface="ＭＳ Ｐゴシック" charset="0"/>
              <a:cs typeface="Helvetica"/>
            </a:endParaRPr>
          </a:p>
        </p:txBody>
      </p:sp>
      <p:pic>
        <p:nvPicPr>
          <p:cNvPr id="6451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3700" y="5716588"/>
            <a:ext cx="2222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ZoneTexte 1"/>
          <p:cNvSpPr txBox="1">
            <a:spLocks noChangeArrowheads="1"/>
          </p:cNvSpPr>
          <p:nvPr/>
        </p:nvSpPr>
        <p:spPr bwMode="auto">
          <a:xfrm>
            <a:off x="7829550" y="534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fr-FR" sz="1800"/>
          </a:p>
        </p:txBody>
      </p:sp>
      <p:sp>
        <p:nvSpPr>
          <p:cNvPr id="16" name="Titre 1"/>
          <p:cNvSpPr txBox="1">
            <a:spLocks/>
          </p:cNvSpPr>
          <p:nvPr/>
        </p:nvSpPr>
        <p:spPr bwMode="auto">
          <a:xfrm>
            <a:off x="1302697" y="4267418"/>
            <a:ext cx="7224889" cy="78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rgbClr val="3F94C9"/>
                </a:solidFill>
                <a:latin typeface="Roboto" charset="0"/>
                <a:ea typeface="Roboto" charset="0"/>
                <a:cs typeface="Roboto" charset="0"/>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a:lstStyle>
          <a:p>
            <a:pPr algn="ctr" eaLnBrk="1" hangingPunct="1"/>
            <a:r>
              <a:rPr lang="fr-FR" sz="4000" dirty="0" smtClean="0">
                <a:latin typeface="Helvetica" charset="0"/>
                <a:ea typeface="ＭＳ Ｐゴシック" charset="0"/>
              </a:rPr>
              <a:t/>
            </a:r>
            <a:br>
              <a:rPr lang="fr-FR" sz="4000" dirty="0" smtClean="0">
                <a:latin typeface="Helvetica" charset="0"/>
                <a:ea typeface="ＭＳ Ｐゴシック" charset="0"/>
              </a:rPr>
            </a:br>
            <a:r>
              <a:rPr lang="fr-FR" sz="4000" dirty="0" err="1" smtClean="0">
                <a:latin typeface="Helvetica" charset="0"/>
                <a:ea typeface="ＭＳ Ｐゴシック" charset="0"/>
              </a:rPr>
              <a:t>IFprofs</a:t>
            </a:r>
            <a:r>
              <a:rPr lang="fr-FR" sz="4000" dirty="0" smtClean="0">
                <a:latin typeface="Helvetica" charset="0"/>
                <a:ea typeface="ＭＳ Ｐゴシック" charset="0"/>
              </a:rPr>
              <a:t> : </a:t>
            </a:r>
          </a:p>
          <a:p>
            <a:pPr algn="ctr" eaLnBrk="1" hangingPunct="1"/>
            <a:r>
              <a:rPr lang="fr-FR" sz="4000" dirty="0" smtClean="0">
                <a:latin typeface="Helvetica" charset="0"/>
                <a:ea typeface="ＭＳ Ｐゴシック" charset="0"/>
              </a:rPr>
              <a:t>1 publication pour 2 membres </a:t>
            </a:r>
            <a:r>
              <a:rPr lang="fr-FR" sz="4000" dirty="0" smtClean="0">
                <a:latin typeface="Helvetica" charset="0"/>
                <a:ea typeface="ＭＳ Ｐゴシック" charset="0"/>
                <a:sym typeface="Wingdings"/>
              </a:rPr>
              <a:t></a:t>
            </a:r>
            <a:endParaRPr lang="fr-FR" sz="4000" dirty="0">
              <a:latin typeface="Helvetica" charset="0"/>
              <a:ea typeface="ＭＳ Ｐゴシック" charset="0"/>
            </a:endParaRPr>
          </a:p>
        </p:txBody>
      </p:sp>
      <p:pic>
        <p:nvPicPr>
          <p:cNvPr id="2" name="Image 1" descr="Capture d’écran 2018-04-09 à 22.37.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587" y="1396295"/>
            <a:ext cx="7375636" cy="3080817"/>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661" y="77260"/>
            <a:ext cx="9607865" cy="3431483"/>
          </a:xfrm>
        </p:spPr>
        <p:txBody>
          <a:bodyPr/>
          <a:lstStyle/>
          <a:p>
            <a:pPr algn="ct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smtClean="0"/>
              <a:t>Une seule adresse : si.ifprofs.org!</a:t>
            </a:r>
            <a:br>
              <a:rPr lang="fr-FR" dirty="0" smtClean="0"/>
            </a:br>
            <a:r>
              <a:rPr lang="fr-FR" dirty="0" smtClean="0"/>
              <a:t/>
            </a:r>
            <a:br>
              <a:rPr lang="fr-FR" dirty="0" smtClean="0"/>
            </a:br>
            <a:r>
              <a:rPr lang="fr-FR" dirty="0" smtClean="0"/>
              <a:t>A très bientôt………..</a:t>
            </a:r>
            <a:endParaRPr lang="fr-FR" dirty="0"/>
          </a:p>
        </p:txBody>
      </p:sp>
      <p:sp>
        <p:nvSpPr>
          <p:cNvPr id="3" name="Espace réservé du numéro de diapositive 2"/>
          <p:cNvSpPr>
            <a:spLocks noGrp="1"/>
          </p:cNvSpPr>
          <p:nvPr>
            <p:ph type="sldNum" sz="quarter" idx="10"/>
          </p:nvPr>
        </p:nvSpPr>
        <p:spPr/>
        <p:txBody>
          <a:bodyPr/>
          <a:lstStyle/>
          <a:p>
            <a:pPr>
              <a:defRPr/>
            </a:pPr>
            <a:fld id="{AD1262EC-0379-B743-B68B-81B26F501468}" type="slidenum">
              <a:rPr lang="fr-FR" smtClean="0"/>
              <a:pPr>
                <a:defRPr/>
              </a:pPr>
              <a:t>12</a:t>
            </a:fld>
            <a:r>
              <a:rPr lang="fr-FR" smtClean="0"/>
              <a:t> / xx</a:t>
            </a:r>
            <a:endParaRPr lang="fr-FR"/>
          </a:p>
        </p:txBody>
      </p:sp>
    </p:spTree>
    <p:extLst>
      <p:ext uri="{BB962C8B-B14F-4D97-AF65-F5344CB8AC3E}">
        <p14:creationId xmlns:p14="http://schemas.microsoft.com/office/powerpoint/2010/main" val="4017047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586" y="630154"/>
            <a:ext cx="9916209" cy="4165130"/>
          </a:xfrm>
        </p:spPr>
        <p:txBody>
          <a:bodyPr/>
          <a:lstStyle/>
          <a:p>
            <a:pPr algn="ctr"/>
            <a:r>
              <a:rPr lang="fr-FR" dirty="0" smtClean="0">
                <a:hlinkClick r:id="rId2"/>
              </a:rPr>
              <a:t/>
            </a:r>
            <a:br>
              <a:rPr lang="fr-FR" dirty="0" smtClean="0">
                <a:hlinkClick r:id="rId2"/>
              </a:rPr>
            </a:br>
            <a:r>
              <a:rPr lang="fr-FR" dirty="0">
                <a:hlinkClick r:id="rId2"/>
              </a:rPr>
              <a:t/>
            </a:r>
            <a:br>
              <a:rPr lang="fr-FR" dirty="0">
                <a:hlinkClick r:id="rId2"/>
              </a:rPr>
            </a:br>
            <a:r>
              <a:rPr lang="fr-FR" dirty="0" smtClean="0">
                <a:hlinkClick r:id="rId2"/>
              </a:rPr>
              <a:t/>
            </a:r>
            <a:br>
              <a:rPr lang="fr-FR" dirty="0" smtClean="0">
                <a:hlinkClick r:id="rId2"/>
              </a:rPr>
            </a:br>
            <a:r>
              <a:rPr lang="fr-FR" dirty="0" smtClean="0">
                <a:hlinkClick r:id="rId2"/>
              </a:rPr>
              <a:t>http</a:t>
            </a:r>
            <a:r>
              <a:rPr lang="fr-FR" dirty="0">
                <a:hlinkClick r:id="rId2"/>
              </a:rPr>
              <a:t>://</a:t>
            </a:r>
            <a:r>
              <a:rPr lang="fr-FR" dirty="0" smtClean="0">
                <a:hlinkClick r:id="rId2"/>
              </a:rPr>
              <a:t>www.institutfrancais.com/fr/numerique-educatif/le-reseau-social-professionnel-ifprofs</a:t>
            </a:r>
            <a:r>
              <a:rPr lang="fr-FR" dirty="0" smtClean="0"/>
              <a:t/>
            </a:r>
            <a:br>
              <a:rPr lang="fr-FR" dirty="0" smtClean="0"/>
            </a:br>
            <a:endParaRPr lang="fr-FR" dirty="0"/>
          </a:p>
        </p:txBody>
      </p:sp>
      <p:sp>
        <p:nvSpPr>
          <p:cNvPr id="3" name="Espace réservé du numéro de diapositive 2"/>
          <p:cNvSpPr>
            <a:spLocks noGrp="1"/>
          </p:cNvSpPr>
          <p:nvPr>
            <p:ph type="sldNum" sz="quarter" idx="10"/>
          </p:nvPr>
        </p:nvSpPr>
        <p:spPr/>
        <p:txBody>
          <a:bodyPr/>
          <a:lstStyle/>
          <a:p>
            <a:pPr>
              <a:defRPr/>
            </a:pPr>
            <a:fld id="{AD1262EC-0379-B743-B68B-81B26F501468}" type="slidenum">
              <a:rPr lang="fr-FR" smtClean="0"/>
              <a:pPr>
                <a:defRPr/>
              </a:pPr>
              <a:t>1</a:t>
            </a:fld>
            <a:r>
              <a:rPr lang="fr-FR" smtClean="0"/>
              <a:t> / xx</a:t>
            </a:r>
            <a:endParaRPr lang="fr-FR"/>
          </a:p>
        </p:txBody>
      </p:sp>
    </p:spTree>
    <p:extLst>
      <p:ext uri="{BB962C8B-B14F-4D97-AF65-F5344CB8AC3E}">
        <p14:creationId xmlns:p14="http://schemas.microsoft.com/office/powerpoint/2010/main" val="4091936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bwMode="auto">
          <a:xfrm>
            <a:off x="100013" y="77788"/>
            <a:ext cx="9652000" cy="159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FR" sz="4000" dirty="0">
                <a:latin typeface="Helvetica" charset="0"/>
                <a:ea typeface="ＭＳ Ｐゴシック" charset="0"/>
              </a:rPr>
              <a:t/>
            </a:r>
            <a:br>
              <a:rPr lang="fr-FR" sz="4000" dirty="0">
                <a:latin typeface="Helvetica" charset="0"/>
                <a:ea typeface="ＭＳ Ｐゴシック" charset="0"/>
              </a:rPr>
            </a:br>
            <a:r>
              <a:rPr lang="fr-FR" sz="4000" dirty="0">
                <a:latin typeface="Helvetica" charset="0"/>
                <a:ea typeface="ＭＳ Ｐゴシック" charset="0"/>
              </a:rPr>
              <a:t>Pourquoi entrer </a:t>
            </a:r>
            <a:br>
              <a:rPr lang="fr-FR" sz="4000" dirty="0">
                <a:latin typeface="Helvetica" charset="0"/>
                <a:ea typeface="ＭＳ Ｐゴシック" charset="0"/>
              </a:rPr>
            </a:br>
            <a:r>
              <a:rPr lang="fr-FR" sz="4000" dirty="0">
                <a:latin typeface="Helvetica" charset="0"/>
                <a:ea typeface="ＭＳ Ｐゴシック" charset="0"/>
              </a:rPr>
              <a:t>dans </a:t>
            </a:r>
            <a:r>
              <a:rPr lang="fr-FR" sz="4000" dirty="0" smtClean="0">
                <a:latin typeface="Helvetica" charset="0"/>
                <a:ea typeface="ＭＳ Ｐゴシック" charset="0"/>
              </a:rPr>
              <a:t>la</a:t>
            </a:r>
            <a:r>
              <a:rPr lang="fr-FR" sz="4000" dirty="0" smtClean="0">
                <a:latin typeface="Helvetica" charset="0"/>
                <a:ea typeface="ＭＳ Ｐゴシック" charset="0"/>
              </a:rPr>
              <a:t> </a:t>
            </a:r>
            <a:r>
              <a:rPr lang="fr-FR" sz="4000" dirty="0">
                <a:latin typeface="Helvetica" charset="0"/>
                <a:ea typeface="ＭＳ Ｐゴシック" charset="0"/>
              </a:rPr>
              <a:t>communauté </a:t>
            </a:r>
            <a:r>
              <a:rPr lang="fr-FR" sz="4000" dirty="0" err="1" smtClean="0">
                <a:latin typeface="Helvetica" charset="0"/>
                <a:ea typeface="ＭＳ Ｐゴシック" charset="0"/>
              </a:rPr>
              <a:t>IFprofs</a:t>
            </a:r>
            <a:r>
              <a:rPr lang="fr-FR" sz="4000" dirty="0" smtClean="0">
                <a:latin typeface="Helvetica" charset="0"/>
                <a:ea typeface="ＭＳ Ｐゴシック" charset="0"/>
              </a:rPr>
              <a:t>?</a:t>
            </a:r>
            <a:endParaRPr lang="fr-FR" sz="4000" dirty="0">
              <a:solidFill>
                <a:srgbClr val="3594C9"/>
              </a:solidFill>
              <a:latin typeface="Helvetica" charset="0"/>
              <a:ea typeface="ＭＳ Ｐゴシック" charset="0"/>
            </a:endParaRPr>
          </a:p>
        </p:txBody>
      </p:sp>
      <p:pic>
        <p:nvPicPr>
          <p:cNvPr id="1945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6072188"/>
            <a:ext cx="2222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ZoneTexte 1"/>
          <p:cNvSpPr txBox="1">
            <a:spLocks noChangeArrowheads="1"/>
          </p:cNvSpPr>
          <p:nvPr/>
        </p:nvSpPr>
        <p:spPr bwMode="auto">
          <a:xfrm>
            <a:off x="7829550" y="534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fr-FR" sz="1800"/>
          </a:p>
        </p:txBody>
      </p:sp>
      <p:pic>
        <p:nvPicPr>
          <p:cNvPr id="194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3" y="2022475"/>
            <a:ext cx="4043362"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 7" descr="6901438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1150" y="3671888"/>
            <a:ext cx="321945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660" y="77260"/>
            <a:ext cx="9806339" cy="3963111"/>
          </a:xfrm>
        </p:spPr>
        <p:txBody>
          <a:bodyPr/>
          <a:lstStyle/>
          <a:p>
            <a:r>
              <a:rPr lang="fr-FR" dirty="0" smtClean="0"/>
              <a:t>Quelques chiffres ……</a:t>
            </a:r>
            <a:br>
              <a:rPr lang="fr-FR" dirty="0" smtClean="0"/>
            </a:br>
            <a:r>
              <a:rPr lang="fr-FR" dirty="0"/>
              <a:t/>
            </a:r>
            <a:br>
              <a:rPr lang="fr-FR" dirty="0"/>
            </a:br>
            <a:r>
              <a:rPr lang="fr-FR" dirty="0" smtClean="0"/>
              <a:t/>
            </a:r>
            <a:br>
              <a:rPr lang="fr-FR" dirty="0" smtClean="0"/>
            </a:br>
            <a:r>
              <a:rPr lang="fr-FR" dirty="0" smtClean="0"/>
              <a:t>2018 : 67 pays, 20814 adhérents et 10000 ressources</a:t>
            </a:r>
            <a:br>
              <a:rPr lang="fr-FR" dirty="0" smtClean="0"/>
            </a:br>
            <a:r>
              <a:rPr lang="fr-FR" dirty="0" smtClean="0"/>
              <a:t/>
            </a:r>
            <a:br>
              <a:rPr lang="fr-FR" dirty="0" smtClean="0"/>
            </a:br>
            <a:r>
              <a:rPr lang="fr-FR" dirty="0" smtClean="0"/>
              <a:t/>
            </a:r>
            <a:br>
              <a:rPr lang="fr-FR" dirty="0" smtClean="0"/>
            </a:br>
            <a:r>
              <a:rPr lang="fr-FR" dirty="0" smtClean="0"/>
              <a:t>2021 : 150 pays et 75000 adhérents</a:t>
            </a:r>
            <a:endParaRPr lang="fr-FR" dirty="0"/>
          </a:p>
        </p:txBody>
      </p:sp>
      <p:sp>
        <p:nvSpPr>
          <p:cNvPr id="3" name="Espace réservé du numéro de diapositive 2"/>
          <p:cNvSpPr>
            <a:spLocks noGrp="1"/>
          </p:cNvSpPr>
          <p:nvPr>
            <p:ph type="sldNum" sz="quarter" idx="10"/>
          </p:nvPr>
        </p:nvSpPr>
        <p:spPr/>
        <p:txBody>
          <a:bodyPr/>
          <a:lstStyle/>
          <a:p>
            <a:pPr>
              <a:defRPr/>
            </a:pPr>
            <a:fld id="{AD1262EC-0379-B743-B68B-81B26F501468}" type="slidenum">
              <a:rPr lang="fr-FR" smtClean="0"/>
              <a:pPr>
                <a:defRPr/>
              </a:pPr>
              <a:t>3</a:t>
            </a:fld>
            <a:r>
              <a:rPr lang="fr-FR" smtClean="0"/>
              <a:t> / xx</a:t>
            </a:r>
            <a:endParaRPr lang="fr-FR"/>
          </a:p>
        </p:txBody>
      </p:sp>
      <p:sp>
        <p:nvSpPr>
          <p:cNvPr id="4" name="Rectangle 3"/>
          <p:cNvSpPr/>
          <p:nvPr/>
        </p:nvSpPr>
        <p:spPr>
          <a:xfrm>
            <a:off x="99662" y="801512"/>
            <a:ext cx="9575966" cy="3785652"/>
          </a:xfrm>
          <a:prstGeom prst="rect">
            <a:avLst/>
          </a:prstGeom>
        </p:spPr>
        <p:txBody>
          <a:bodyPr wrap="square">
            <a:spAutoFit/>
          </a:bodyPr>
          <a:lstStyle/>
          <a:p>
            <a:r>
              <a:rPr lang="fr-FR" sz="4000" dirty="0"/>
              <a:t/>
            </a:r>
            <a:br>
              <a:rPr lang="fr-FR" sz="4000" dirty="0"/>
            </a:br>
            <a:r>
              <a:rPr lang="fr-FR" sz="4000" dirty="0"/>
              <a:t/>
            </a:r>
            <a:br>
              <a:rPr lang="fr-FR" sz="4000" dirty="0"/>
            </a:br>
            <a:r>
              <a:rPr lang="fr-FR" sz="4000" dirty="0"/>
              <a:t/>
            </a:r>
            <a:br>
              <a:rPr lang="fr-FR" sz="4000" dirty="0"/>
            </a:br>
            <a:r>
              <a:rPr lang="fr-FR" sz="4000" dirty="0"/>
              <a:t/>
            </a:r>
            <a:br>
              <a:rPr lang="fr-FR" sz="4000" dirty="0"/>
            </a:br>
            <a:r>
              <a:rPr lang="fr-FR" sz="4000" dirty="0"/>
              <a:t/>
            </a:r>
            <a:br>
              <a:rPr lang="fr-FR" sz="4000" dirty="0"/>
            </a:br>
            <a:r>
              <a:rPr lang="fr-FR" sz="4000" dirty="0" smtClean="0"/>
              <a:t> </a:t>
            </a:r>
            <a:endParaRPr lang="fr-FR" sz="4000" dirty="0"/>
          </a:p>
        </p:txBody>
      </p:sp>
    </p:spTree>
    <p:extLst>
      <p:ext uri="{BB962C8B-B14F-4D97-AF65-F5344CB8AC3E}">
        <p14:creationId xmlns:p14="http://schemas.microsoft.com/office/powerpoint/2010/main" val="326698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bwMode="auto">
          <a:xfrm>
            <a:off x="100013" y="77788"/>
            <a:ext cx="9652000" cy="159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FR" sz="4000" dirty="0">
                <a:latin typeface="Helvetica" charset="0"/>
                <a:ea typeface="ＭＳ Ｐゴシック" charset="0"/>
              </a:rPr>
              <a:t/>
            </a:r>
            <a:br>
              <a:rPr lang="fr-FR" sz="4000" dirty="0">
                <a:latin typeface="Helvetica" charset="0"/>
                <a:ea typeface="ＭＳ Ｐゴシック" charset="0"/>
              </a:rPr>
            </a:br>
            <a:r>
              <a:rPr lang="fr-FR" sz="4000" dirty="0">
                <a:latin typeface="Helvetica" charset="0"/>
                <a:ea typeface="ＭＳ Ｐゴシック" charset="0"/>
              </a:rPr>
              <a:t>Un outil de formation informelle</a:t>
            </a:r>
            <a:endParaRPr lang="fr-FR" sz="4000" dirty="0">
              <a:solidFill>
                <a:srgbClr val="3594C9"/>
              </a:solidFill>
              <a:latin typeface="Helvetica" charset="0"/>
              <a:ea typeface="ＭＳ Ｐゴシック" charset="0"/>
            </a:endParaRPr>
          </a:p>
        </p:txBody>
      </p:sp>
      <p:pic>
        <p:nvPicPr>
          <p:cNvPr id="21506"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6072188"/>
            <a:ext cx="2222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717550" y="1504950"/>
            <a:ext cx="8369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460375" indent="-4572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tx1"/>
                </a:solidFill>
                <a:latin typeface="Calibri" charset="0"/>
                <a:ea typeface="ＭＳ Ｐゴシック" charset="0"/>
                <a:cs typeface="ＭＳ Ｐゴシック" charset="0"/>
              </a:defRPr>
            </a:lvl1pPr>
            <a:lvl2pPr marL="742950" indent="-2857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tx1"/>
                </a:solidFill>
                <a:latin typeface="Calibri" charset="0"/>
                <a:ea typeface="ＭＳ Ｐゴシック" charset="0"/>
              </a:defRPr>
            </a:lvl2pPr>
            <a:lvl3pPr marL="1143000" indent="-2286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tx1"/>
                </a:solidFill>
                <a:latin typeface="Calibri" charset="0"/>
                <a:ea typeface="ＭＳ Ｐゴシック" charset="0"/>
              </a:defRPr>
            </a:lvl3pPr>
            <a:lvl4pPr marL="1600200" indent="-2286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tx1"/>
                </a:solidFill>
                <a:latin typeface="Calibri" charset="0"/>
                <a:ea typeface="ＭＳ Ｐゴシック" charset="0"/>
              </a:defRPr>
            </a:lvl4pPr>
            <a:lvl5pPr marL="2057400" indent="-2286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chemeClr val="tx1"/>
                </a:solidFill>
                <a:latin typeface="Calibri" charset="0"/>
                <a:ea typeface="ＭＳ Ｐゴシック" charset="0"/>
              </a:defRPr>
            </a:lvl9pPr>
          </a:lstStyle>
          <a:p>
            <a:pPr algn="ctr" eaLnBrk="1" hangingPunct="1">
              <a:spcBef>
                <a:spcPts val="600"/>
              </a:spcBef>
            </a:pPr>
            <a:r>
              <a:rPr lang="fr-FR" dirty="0">
                <a:solidFill>
                  <a:srgbClr val="000000"/>
                </a:solidFill>
                <a:latin typeface="Helvetica" charset="0"/>
              </a:rPr>
              <a:t>Modèle d’apprentissage 70/20/10 </a:t>
            </a:r>
          </a:p>
          <a:p>
            <a:pPr algn="ctr" eaLnBrk="1" hangingPunct="1">
              <a:spcBef>
                <a:spcPts val="600"/>
              </a:spcBef>
            </a:pPr>
            <a:r>
              <a:rPr lang="fr-FR" dirty="0">
                <a:solidFill>
                  <a:srgbClr val="000000"/>
                </a:solidFill>
                <a:latin typeface="Helvetica" charset="0"/>
              </a:rPr>
              <a:t>Communauté en ligne = communauté d’</a:t>
            </a:r>
            <a:r>
              <a:rPr lang="fr-FR" altLang="ja-JP" dirty="0">
                <a:latin typeface="Helvetica" charset="0"/>
              </a:rPr>
              <a:t>apprentissage</a:t>
            </a:r>
            <a:r>
              <a:rPr lang="fr-FR" altLang="ja-JP" dirty="0">
                <a:solidFill>
                  <a:srgbClr val="000000"/>
                </a:solidFill>
                <a:latin typeface="Helvetica" charset="0"/>
              </a:rPr>
              <a:t> </a:t>
            </a:r>
          </a:p>
          <a:p>
            <a:pPr algn="ctr" eaLnBrk="1" hangingPunct="1">
              <a:spcBef>
                <a:spcPts val="600"/>
              </a:spcBef>
            </a:pPr>
            <a:endParaRPr lang="fr-FR" dirty="0">
              <a:solidFill>
                <a:srgbClr val="000000"/>
              </a:solidFill>
              <a:latin typeface="DINOT-Medium" charset="0"/>
            </a:endParaRPr>
          </a:p>
          <a:p>
            <a:pPr eaLnBrk="1" hangingPunct="1">
              <a:spcBef>
                <a:spcPts val="350"/>
              </a:spcBef>
            </a:pPr>
            <a:endParaRPr lang="fr-FR" dirty="0">
              <a:solidFill>
                <a:srgbClr val="000000"/>
              </a:solidFill>
              <a:latin typeface="DINOT-Medium" charset="0"/>
            </a:endParaRPr>
          </a:p>
        </p:txBody>
      </p:sp>
      <p:sp>
        <p:nvSpPr>
          <p:cNvPr id="21508" name="ZoneTexte 1"/>
          <p:cNvSpPr txBox="1">
            <a:spLocks noChangeArrowheads="1"/>
          </p:cNvSpPr>
          <p:nvPr/>
        </p:nvSpPr>
        <p:spPr bwMode="auto">
          <a:xfrm>
            <a:off x="7829550" y="534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fr-FR" sz="1800"/>
          </a:p>
        </p:txBody>
      </p:sp>
      <p:pic>
        <p:nvPicPr>
          <p:cNvPr id="21509" name="Image 1" descr="Capture d’écran 2016-05-05 à 16.57.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2563813"/>
            <a:ext cx="5895975"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6072188"/>
            <a:ext cx="2222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ZoneTexte 1"/>
          <p:cNvSpPr txBox="1">
            <a:spLocks noChangeArrowheads="1"/>
          </p:cNvSpPr>
          <p:nvPr/>
        </p:nvSpPr>
        <p:spPr bwMode="auto">
          <a:xfrm>
            <a:off x="7829550" y="534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fr-FR" sz="1800"/>
          </a:p>
        </p:txBody>
      </p:sp>
      <p:pic>
        <p:nvPicPr>
          <p:cNvPr id="7" name="Imag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038" y="1612130"/>
            <a:ext cx="7543585" cy="4281815"/>
          </a:xfrm>
          <a:prstGeom prst="rect">
            <a:avLst/>
          </a:prstGeom>
        </p:spPr>
      </p:pic>
      <p:sp>
        <p:nvSpPr>
          <p:cNvPr id="10" name="Titre 1"/>
          <p:cNvSpPr>
            <a:spLocks noGrp="1"/>
          </p:cNvSpPr>
          <p:nvPr>
            <p:ph type="title"/>
          </p:nvPr>
        </p:nvSpPr>
        <p:spPr/>
        <p:txBody>
          <a:bodyPr/>
          <a:lstStyle/>
          <a:p>
            <a:r>
              <a:rPr lang="fr-FR" smtClean="0"/>
              <a:t/>
            </a:r>
            <a:br>
              <a:rPr lang="fr-FR" smtClean="0"/>
            </a:br>
            <a:r>
              <a:rPr lang="fr-FR" smtClean="0"/>
              <a:t>Etat d’esprit IFprofs : la collaboration</a:t>
            </a:r>
            <a:endParaRPr lang="fr-FR" dirty="0"/>
          </a:p>
        </p:txBody>
      </p:sp>
    </p:spTree>
    <p:extLst>
      <p:ext uri="{BB962C8B-B14F-4D97-AF65-F5344CB8AC3E}">
        <p14:creationId xmlns:p14="http://schemas.microsoft.com/office/powerpoint/2010/main" val="240846087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bwMode="auto">
          <a:xfrm>
            <a:off x="100013" y="77788"/>
            <a:ext cx="9652000" cy="159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FR" sz="4000" dirty="0">
                <a:latin typeface="Helvetica" charset="0"/>
                <a:ea typeface="ＭＳ Ｐゴシック" charset="0"/>
              </a:rPr>
              <a:t/>
            </a:r>
            <a:br>
              <a:rPr lang="fr-FR" sz="4000" dirty="0">
                <a:latin typeface="Helvetica" charset="0"/>
                <a:ea typeface="ＭＳ Ｐゴシック" charset="0"/>
              </a:rPr>
            </a:br>
            <a:r>
              <a:rPr lang="fr-FR" sz="4000" dirty="0">
                <a:latin typeface="Helvetica" charset="0"/>
                <a:ea typeface="ＭＳ Ｐゴシック" charset="0"/>
              </a:rPr>
              <a:t>Une communauté de </a:t>
            </a:r>
            <a:r>
              <a:rPr lang="fr-FR" sz="4000" dirty="0" smtClean="0">
                <a:latin typeface="Helvetica" charset="0"/>
                <a:ea typeface="ＭＳ Ｐゴシック" charset="0"/>
              </a:rPr>
              <a:t>pratiques…</a:t>
            </a:r>
            <a:endParaRPr lang="fr-FR" sz="4000" dirty="0">
              <a:solidFill>
                <a:srgbClr val="3594C9"/>
              </a:solidFill>
              <a:latin typeface="Helvetica" charset="0"/>
              <a:ea typeface="ＭＳ Ｐゴシック" charset="0"/>
            </a:endParaRPr>
          </a:p>
        </p:txBody>
      </p:sp>
      <p:pic>
        <p:nvPicPr>
          <p:cNvPr id="2355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6072188"/>
            <a:ext cx="2222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ZoneTexte 1"/>
          <p:cNvSpPr txBox="1">
            <a:spLocks noChangeArrowheads="1"/>
          </p:cNvSpPr>
          <p:nvPr/>
        </p:nvSpPr>
        <p:spPr bwMode="auto">
          <a:xfrm>
            <a:off x="7829550" y="534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fr-FR" sz="1800"/>
          </a:p>
        </p:txBody>
      </p:sp>
      <p:sp>
        <p:nvSpPr>
          <p:cNvPr id="23556" name="AutoShape 4"/>
          <p:cNvSpPr>
            <a:spLocks noChangeArrowheads="1"/>
          </p:cNvSpPr>
          <p:nvPr/>
        </p:nvSpPr>
        <p:spPr bwMode="auto">
          <a:xfrm>
            <a:off x="150813" y="1735138"/>
            <a:ext cx="3541712" cy="2206625"/>
          </a:xfrm>
          <a:prstGeom prst="wedgeEllipseCallout">
            <a:avLst>
              <a:gd name="adj1" fmla="val -20833"/>
              <a:gd name="adj2" fmla="val 62500"/>
            </a:avLst>
          </a:prstGeom>
          <a:solidFill>
            <a:srgbClr val="C2006F"/>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23557" name="Text Box 5"/>
          <p:cNvSpPr txBox="1">
            <a:spLocks noChangeArrowheads="1"/>
          </p:cNvSpPr>
          <p:nvPr/>
        </p:nvSpPr>
        <p:spPr bwMode="auto">
          <a:xfrm>
            <a:off x="617538" y="2182813"/>
            <a:ext cx="2698573" cy="13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9pPr>
          </a:lstStyle>
          <a:p>
            <a:pPr eaLnBrk="1" hangingPunct="1"/>
            <a:r>
              <a:rPr lang="fr-FR" sz="1200" dirty="0">
                <a:solidFill>
                  <a:srgbClr val="000000"/>
                </a:solidFill>
                <a:latin typeface="Helvetica"/>
                <a:cs typeface="Helvetica"/>
              </a:rPr>
              <a:t>« Une communauté de pratiques est un groupe dont les membres </a:t>
            </a:r>
            <a:r>
              <a:rPr lang="fr-FR" sz="1200" b="1" dirty="0">
                <a:solidFill>
                  <a:srgbClr val="000000"/>
                </a:solidFill>
                <a:latin typeface="Helvetica"/>
                <a:cs typeface="Helvetica"/>
              </a:rPr>
              <a:t>s’engagent </a:t>
            </a:r>
            <a:r>
              <a:rPr lang="fr-FR" sz="1200" dirty="0">
                <a:solidFill>
                  <a:srgbClr val="000000"/>
                </a:solidFill>
                <a:latin typeface="Helvetica"/>
                <a:cs typeface="Helvetica"/>
              </a:rPr>
              <a:t>régulièrement dans des activités de </a:t>
            </a:r>
            <a:r>
              <a:rPr lang="fr-FR" sz="1200" b="1" dirty="0">
                <a:solidFill>
                  <a:srgbClr val="000000"/>
                </a:solidFill>
                <a:latin typeface="Helvetica"/>
                <a:cs typeface="Helvetica"/>
              </a:rPr>
              <a:t>partage de connaissances </a:t>
            </a:r>
            <a:r>
              <a:rPr lang="fr-FR" sz="1200" dirty="0">
                <a:solidFill>
                  <a:srgbClr val="000000"/>
                </a:solidFill>
                <a:latin typeface="Helvetica"/>
                <a:cs typeface="Helvetica"/>
              </a:rPr>
              <a:t>et d’</a:t>
            </a:r>
            <a:r>
              <a:rPr lang="fr-FR" altLang="ja-JP" sz="1200" b="1" dirty="0">
                <a:solidFill>
                  <a:srgbClr val="000000"/>
                </a:solidFill>
                <a:latin typeface="Helvetica"/>
                <a:cs typeface="Helvetica"/>
              </a:rPr>
              <a:t>apprentissage</a:t>
            </a:r>
            <a:r>
              <a:rPr lang="fr-FR" altLang="ja-JP" sz="1200" dirty="0">
                <a:solidFill>
                  <a:srgbClr val="000000"/>
                </a:solidFill>
                <a:latin typeface="Helvetica"/>
                <a:cs typeface="Helvetica"/>
              </a:rPr>
              <a:t> à partir </a:t>
            </a:r>
            <a:r>
              <a:rPr lang="fr-FR" altLang="ja-JP" sz="1200" b="1" dirty="0">
                <a:solidFill>
                  <a:srgbClr val="000000"/>
                </a:solidFill>
                <a:latin typeface="Helvetica"/>
                <a:cs typeface="Helvetica"/>
              </a:rPr>
              <a:t>d</a:t>
            </a:r>
            <a:r>
              <a:rPr lang="fr-FR" sz="1200" b="1" dirty="0">
                <a:solidFill>
                  <a:srgbClr val="000000"/>
                </a:solidFill>
                <a:latin typeface="Helvetica"/>
                <a:cs typeface="Helvetica"/>
              </a:rPr>
              <a:t>’</a:t>
            </a:r>
            <a:r>
              <a:rPr lang="fr-FR" altLang="ja-JP" sz="1200" b="1" dirty="0">
                <a:solidFill>
                  <a:srgbClr val="000000"/>
                </a:solidFill>
                <a:latin typeface="Helvetica"/>
                <a:cs typeface="Helvetica"/>
              </a:rPr>
              <a:t>intérêts communs</a:t>
            </a:r>
            <a:r>
              <a:rPr lang="fr-FR" altLang="ja-JP" sz="1200" dirty="0">
                <a:solidFill>
                  <a:srgbClr val="000000"/>
                </a:solidFill>
                <a:latin typeface="Helvetica"/>
                <a:cs typeface="Helvetica"/>
              </a:rPr>
              <a:t>. »</a:t>
            </a:r>
          </a:p>
          <a:p>
            <a:pPr eaLnBrk="1" hangingPunct="1"/>
            <a:r>
              <a:rPr lang="fr-FR" sz="1200" dirty="0">
                <a:solidFill>
                  <a:srgbClr val="000000"/>
                </a:solidFill>
                <a:latin typeface="Helvetica"/>
                <a:cs typeface="Helvetica"/>
              </a:rPr>
              <a:t>WENGER (1998)</a:t>
            </a:r>
          </a:p>
        </p:txBody>
      </p:sp>
      <p:sp>
        <p:nvSpPr>
          <p:cNvPr id="23558" name="AutoShape 6"/>
          <p:cNvSpPr>
            <a:spLocks noChangeArrowheads="1"/>
          </p:cNvSpPr>
          <p:nvPr/>
        </p:nvSpPr>
        <p:spPr bwMode="auto">
          <a:xfrm>
            <a:off x="1876425" y="3752850"/>
            <a:ext cx="3148013" cy="2355850"/>
          </a:xfrm>
          <a:prstGeom prst="wedgeEllipseCallout">
            <a:avLst>
              <a:gd name="adj1" fmla="val -20833"/>
              <a:gd name="adj2" fmla="val 62500"/>
            </a:avLst>
          </a:prstGeom>
          <a:solidFill>
            <a:srgbClr val="FA4F86"/>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23559" name="Text Box 7"/>
          <p:cNvSpPr txBox="1">
            <a:spLocks noChangeArrowheads="1"/>
          </p:cNvSpPr>
          <p:nvPr/>
        </p:nvSpPr>
        <p:spPr bwMode="auto">
          <a:xfrm>
            <a:off x="2201863" y="4184650"/>
            <a:ext cx="2719990" cy="15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9pPr>
          </a:lstStyle>
          <a:p>
            <a:pPr eaLnBrk="1" hangingPunct="1"/>
            <a:r>
              <a:rPr lang="fr-FR" sz="1200" dirty="0">
                <a:solidFill>
                  <a:srgbClr val="000000"/>
                </a:solidFill>
                <a:latin typeface="Helvetica"/>
                <a:cs typeface="Helvetica"/>
              </a:rPr>
              <a:t>« Les membres d’une communauté acquièrent au sein de la pratique non pas la connaissance d’un sujet mais le sentiment même d’être </a:t>
            </a:r>
            <a:r>
              <a:rPr lang="fr-FR" sz="1200" b="1" dirty="0">
                <a:solidFill>
                  <a:srgbClr val="000000"/>
                </a:solidFill>
                <a:latin typeface="Helvetica"/>
                <a:cs typeface="Helvetica"/>
              </a:rPr>
              <a:t>engagé dans un processus </a:t>
            </a:r>
            <a:r>
              <a:rPr lang="fr-FR" sz="1200" dirty="0">
                <a:solidFill>
                  <a:srgbClr val="000000"/>
                </a:solidFill>
                <a:latin typeface="Helvetica"/>
                <a:cs typeface="Helvetica"/>
              </a:rPr>
              <a:t>et de participer au </a:t>
            </a:r>
            <a:r>
              <a:rPr lang="fr-FR" sz="1200" b="1" dirty="0">
                <a:solidFill>
                  <a:srgbClr val="000000"/>
                </a:solidFill>
                <a:latin typeface="Helvetica"/>
                <a:cs typeface="Helvetica"/>
              </a:rPr>
              <a:t>développement de leur pratique.</a:t>
            </a:r>
            <a:r>
              <a:rPr lang="fr-FR" sz="1200" dirty="0">
                <a:solidFill>
                  <a:srgbClr val="000000"/>
                </a:solidFill>
                <a:latin typeface="Helvetica"/>
                <a:cs typeface="Helvetica"/>
              </a:rPr>
              <a:t> »</a:t>
            </a:r>
          </a:p>
          <a:p>
            <a:pPr eaLnBrk="1" hangingPunct="1"/>
            <a:r>
              <a:rPr lang="fr-FR" sz="1200" dirty="0">
                <a:solidFill>
                  <a:srgbClr val="000000"/>
                </a:solidFill>
                <a:latin typeface="Helvetica"/>
                <a:cs typeface="Helvetica"/>
              </a:rPr>
              <a:t>WENGER (2008)</a:t>
            </a:r>
          </a:p>
        </p:txBody>
      </p:sp>
      <p:sp>
        <p:nvSpPr>
          <p:cNvPr id="23560" name="AutoShape 8"/>
          <p:cNvSpPr>
            <a:spLocks noChangeArrowheads="1"/>
          </p:cNvSpPr>
          <p:nvPr/>
        </p:nvSpPr>
        <p:spPr bwMode="auto">
          <a:xfrm rot="-300000">
            <a:off x="5453063" y="1495425"/>
            <a:ext cx="3073400" cy="1773238"/>
          </a:xfrm>
          <a:prstGeom prst="wedgeRectCallout">
            <a:avLst>
              <a:gd name="adj1" fmla="val -20833"/>
              <a:gd name="adj2" fmla="val 62500"/>
            </a:avLst>
          </a:prstGeom>
          <a:solidFill>
            <a:srgbClr val="FFCE56"/>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endParaRPr lang="fr-FR"/>
          </a:p>
        </p:txBody>
      </p:sp>
      <p:sp>
        <p:nvSpPr>
          <p:cNvPr id="23561" name="Text Box 9"/>
          <p:cNvSpPr txBox="1">
            <a:spLocks noChangeArrowheads="1"/>
          </p:cNvSpPr>
          <p:nvPr/>
        </p:nvSpPr>
        <p:spPr bwMode="auto">
          <a:xfrm rot="-420000">
            <a:off x="5701045" y="1667152"/>
            <a:ext cx="2776578" cy="13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9pPr>
          </a:lstStyle>
          <a:p>
            <a:pPr eaLnBrk="1" hangingPunct="1"/>
            <a:r>
              <a:rPr lang="fr-FR" sz="1200" dirty="0">
                <a:solidFill>
                  <a:srgbClr val="000000"/>
                </a:solidFill>
                <a:latin typeface="Helvetica"/>
                <a:cs typeface="Helvetica"/>
              </a:rPr>
              <a:t>« L’approche des communautés de pratiques décrit le fonctionnement d’une communauté de professionnels qui donne l’opportunité à ses membres de </a:t>
            </a:r>
            <a:r>
              <a:rPr lang="fr-FR" sz="1200" b="1" dirty="0">
                <a:solidFill>
                  <a:srgbClr val="000000"/>
                </a:solidFill>
                <a:latin typeface="Helvetica"/>
                <a:cs typeface="Helvetica"/>
              </a:rPr>
              <a:t>se développer professionnellement.</a:t>
            </a:r>
            <a:r>
              <a:rPr lang="fr-FR" sz="1200" dirty="0">
                <a:solidFill>
                  <a:srgbClr val="000000"/>
                </a:solidFill>
                <a:latin typeface="Helvetica"/>
                <a:cs typeface="Helvetica"/>
              </a:rPr>
              <a:t> »</a:t>
            </a:r>
          </a:p>
          <a:p>
            <a:pPr eaLnBrk="1" hangingPunct="1"/>
            <a:r>
              <a:rPr lang="fr-FR" sz="1200" dirty="0">
                <a:solidFill>
                  <a:srgbClr val="000000"/>
                </a:solidFill>
                <a:latin typeface="Helvetica"/>
                <a:cs typeface="Helvetica"/>
              </a:rPr>
              <a:t>DAELE (2013)</a:t>
            </a:r>
          </a:p>
        </p:txBody>
      </p:sp>
      <p:sp>
        <p:nvSpPr>
          <p:cNvPr id="23562" name="AutoShape 10"/>
          <p:cNvSpPr>
            <a:spLocks noChangeArrowheads="1"/>
          </p:cNvSpPr>
          <p:nvPr/>
        </p:nvSpPr>
        <p:spPr bwMode="auto">
          <a:xfrm rot="420000">
            <a:off x="4862513" y="3725863"/>
            <a:ext cx="3692525" cy="2771775"/>
          </a:xfrm>
          <a:prstGeom prst="wedgeRoundRectCallout">
            <a:avLst>
              <a:gd name="adj1" fmla="val -20833"/>
              <a:gd name="adj2" fmla="val 62500"/>
              <a:gd name="adj3" fmla="val 16667"/>
            </a:avLst>
          </a:prstGeom>
          <a:solidFill>
            <a:srgbClr val="FCD530"/>
          </a:solidFill>
          <a:ln>
            <a:noFill/>
          </a:ln>
          <a:effectLst>
            <a:outerShdw dist="23040" dir="5400000" algn="ctr" rotWithShape="0">
              <a:srgbClr val="808080">
                <a:alpha val="35036"/>
              </a:srgbClr>
            </a:outerShdw>
          </a:effectLst>
          <a:extLst>
            <a:ext uri="{91240B29-F687-4F45-9708-019B960494DF}">
              <a14:hiddenLine xmlns:a14="http://schemas.microsoft.com/office/drawing/2010/main" w="9525">
                <a:solidFill>
                  <a:srgbClr val="3465A4"/>
                </a:solidFill>
                <a:round/>
                <a:headEnd/>
                <a:tailEnd/>
              </a14:hiddenLine>
            </a:ext>
          </a:extLst>
        </p:spPr>
        <p:txBody>
          <a:bodyPr wrap="none" anchor="ctr"/>
          <a:lstStyle/>
          <a:p>
            <a:endParaRPr lang="fr-FR"/>
          </a:p>
        </p:txBody>
      </p:sp>
      <p:sp>
        <p:nvSpPr>
          <p:cNvPr id="23563" name="Text Box 11"/>
          <p:cNvSpPr txBox="1">
            <a:spLocks noChangeArrowheads="1"/>
          </p:cNvSpPr>
          <p:nvPr/>
        </p:nvSpPr>
        <p:spPr bwMode="auto">
          <a:xfrm rot="480000">
            <a:off x="5038725" y="3943004"/>
            <a:ext cx="3429000" cy="23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9pPr>
          </a:lstStyle>
          <a:p>
            <a:pPr eaLnBrk="1" hangingPunct="1"/>
            <a:r>
              <a:rPr lang="fr-FR" sz="1200" dirty="0">
                <a:solidFill>
                  <a:srgbClr val="000000"/>
                </a:solidFill>
                <a:latin typeface="Helvetica"/>
                <a:cs typeface="Helvetica"/>
              </a:rPr>
              <a:t>Les apports des réseaux sociaux professionnels :</a:t>
            </a:r>
          </a:p>
          <a:p>
            <a:pPr eaLnBrk="1" hangingPunct="1">
              <a:buFont typeface="Calibri" charset="0"/>
              <a:buChar char="-"/>
            </a:pPr>
            <a:r>
              <a:rPr lang="fr-FR" sz="1200" dirty="0">
                <a:solidFill>
                  <a:srgbClr val="000000"/>
                </a:solidFill>
                <a:latin typeface="Helvetica"/>
                <a:cs typeface="Helvetica"/>
              </a:rPr>
              <a:t>Développement de la </a:t>
            </a:r>
            <a:r>
              <a:rPr lang="fr-FR" sz="1200" b="1" dirty="0">
                <a:solidFill>
                  <a:srgbClr val="000000"/>
                </a:solidFill>
                <a:latin typeface="Helvetica"/>
                <a:cs typeface="Helvetica"/>
              </a:rPr>
              <a:t>pratique réflexive</a:t>
            </a:r>
            <a:r>
              <a:rPr lang="fr-FR" sz="1200" dirty="0">
                <a:solidFill>
                  <a:srgbClr val="000000"/>
                </a:solidFill>
                <a:latin typeface="Helvetica"/>
                <a:cs typeface="Helvetica"/>
              </a:rPr>
              <a:t>; interrogation sur les rapports que l’on entretient aux savoirs pour les faire siens;</a:t>
            </a:r>
          </a:p>
          <a:p>
            <a:pPr eaLnBrk="1" hangingPunct="1">
              <a:buFont typeface="Calibri" charset="0"/>
              <a:buChar char="-"/>
            </a:pPr>
            <a:r>
              <a:rPr lang="fr-FR" sz="1200" dirty="0">
                <a:solidFill>
                  <a:srgbClr val="000000"/>
                </a:solidFill>
                <a:latin typeface="Helvetica"/>
                <a:cs typeface="Helvetica"/>
              </a:rPr>
              <a:t>Développement d’un intérêt pour </a:t>
            </a:r>
            <a:r>
              <a:rPr lang="fr-FR" sz="1200" b="1" dirty="0">
                <a:solidFill>
                  <a:srgbClr val="000000"/>
                </a:solidFill>
                <a:latin typeface="Helvetica"/>
                <a:cs typeface="Helvetica"/>
              </a:rPr>
              <a:t>les innovations pédagogiques</a:t>
            </a:r>
            <a:r>
              <a:rPr lang="fr-FR" sz="1200" dirty="0">
                <a:solidFill>
                  <a:srgbClr val="000000"/>
                </a:solidFill>
                <a:latin typeface="Helvetica"/>
                <a:cs typeface="Helvetica"/>
              </a:rPr>
              <a:t>; transformation des </a:t>
            </a:r>
            <a:r>
              <a:rPr lang="fr-FR" sz="1200" b="1" dirty="0">
                <a:solidFill>
                  <a:srgbClr val="000000"/>
                </a:solidFill>
                <a:latin typeface="Helvetica"/>
                <a:cs typeface="Helvetica"/>
              </a:rPr>
              <a:t>pratique</a:t>
            </a:r>
            <a:r>
              <a:rPr lang="fr-FR" sz="1200" dirty="0">
                <a:solidFill>
                  <a:srgbClr val="000000"/>
                </a:solidFill>
                <a:latin typeface="Helvetica"/>
                <a:cs typeface="Helvetica"/>
              </a:rPr>
              <a:t>s;</a:t>
            </a:r>
          </a:p>
          <a:p>
            <a:pPr eaLnBrk="1" hangingPunct="1">
              <a:buFont typeface="Calibri" charset="0"/>
              <a:buChar char="-"/>
            </a:pPr>
            <a:r>
              <a:rPr lang="fr-FR" sz="1200" dirty="0">
                <a:solidFill>
                  <a:srgbClr val="000000"/>
                </a:solidFill>
                <a:latin typeface="Helvetica"/>
                <a:cs typeface="Helvetica"/>
              </a:rPr>
              <a:t>Transformation des caractéristiques identitaires des enseignants; construction d’une</a:t>
            </a:r>
            <a:r>
              <a:rPr lang="fr-FR" sz="1200" b="1" dirty="0">
                <a:solidFill>
                  <a:srgbClr val="000000"/>
                </a:solidFill>
                <a:latin typeface="Helvetica"/>
                <a:cs typeface="Helvetica"/>
              </a:rPr>
              <a:t> identité professionnelle </a:t>
            </a:r>
            <a:r>
              <a:rPr lang="fr-FR" sz="1200" dirty="0">
                <a:solidFill>
                  <a:srgbClr val="000000"/>
                </a:solidFill>
                <a:latin typeface="Helvetica"/>
                <a:cs typeface="Helvetica"/>
              </a:rPr>
              <a:t>collective.</a:t>
            </a:r>
          </a:p>
          <a:p>
            <a:pPr eaLnBrk="1" hangingPunct="1"/>
            <a:r>
              <a:rPr lang="fr-FR" sz="1200" dirty="0">
                <a:solidFill>
                  <a:srgbClr val="000000"/>
                </a:solidFill>
                <a:latin typeface="Helvetica"/>
                <a:cs typeface="Helvetica"/>
              </a:rPr>
              <a:t>(QUENTIN, 2012)</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bwMode="auto">
          <a:xfrm>
            <a:off x="100013" y="-243891"/>
            <a:ext cx="9652000" cy="159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FR" sz="4000" dirty="0">
                <a:latin typeface="Helvetica" charset="0"/>
                <a:ea typeface="ＭＳ Ｐゴシック" charset="0"/>
              </a:rPr>
              <a:t/>
            </a:r>
            <a:br>
              <a:rPr lang="fr-FR" sz="4000" dirty="0">
                <a:latin typeface="Helvetica" charset="0"/>
                <a:ea typeface="ＭＳ Ｐゴシック" charset="0"/>
              </a:rPr>
            </a:br>
            <a:r>
              <a:rPr lang="fr-FR" sz="4000" dirty="0" smtClean="0">
                <a:latin typeface="Helvetica" charset="0"/>
                <a:ea typeface="ＭＳ Ｐゴシック" charset="0"/>
              </a:rPr>
              <a:t>… à la croisée d’autres types de communauté</a:t>
            </a:r>
            <a:endParaRPr lang="fr-FR" sz="4000" dirty="0">
              <a:solidFill>
                <a:srgbClr val="3594C9"/>
              </a:solidFill>
              <a:latin typeface="Helvetica" charset="0"/>
              <a:ea typeface="ＭＳ Ｐゴシック" charset="0"/>
            </a:endParaRPr>
          </a:p>
        </p:txBody>
      </p:sp>
      <p:pic>
        <p:nvPicPr>
          <p:cNvPr id="2355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3" y="6072188"/>
            <a:ext cx="2222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ZoneTexte 1"/>
          <p:cNvSpPr txBox="1">
            <a:spLocks noChangeArrowheads="1"/>
          </p:cNvSpPr>
          <p:nvPr/>
        </p:nvSpPr>
        <p:spPr bwMode="auto">
          <a:xfrm>
            <a:off x="7829550" y="534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fr-FR" sz="1800"/>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791" y="1544216"/>
            <a:ext cx="7329215" cy="5074072"/>
          </a:xfrm>
          <a:prstGeom prst="rect">
            <a:avLst/>
          </a:prstGeom>
        </p:spPr>
      </p:pic>
    </p:spTree>
    <p:extLst>
      <p:ext uri="{BB962C8B-B14F-4D97-AF65-F5344CB8AC3E}">
        <p14:creationId xmlns:p14="http://schemas.microsoft.com/office/powerpoint/2010/main" val="7336475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bwMode="auto">
          <a:xfrm>
            <a:off x="100013" y="77788"/>
            <a:ext cx="9652000" cy="159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FR" sz="4000" dirty="0">
                <a:latin typeface="Helvetica" charset="0"/>
                <a:ea typeface="ＭＳ Ｐゴシック" charset="0"/>
              </a:rPr>
              <a:t/>
            </a:r>
            <a:br>
              <a:rPr lang="fr-FR" sz="4000" dirty="0">
                <a:latin typeface="Helvetica" charset="0"/>
                <a:ea typeface="ＭＳ Ｐゴシック" charset="0"/>
              </a:rPr>
            </a:br>
            <a:r>
              <a:rPr lang="fr-FR" sz="4000" dirty="0">
                <a:latin typeface="Helvetica" charset="0"/>
                <a:ea typeface="ＭＳ Ｐゴシック" charset="0"/>
              </a:rPr>
              <a:t>Un outil de coopération éducative</a:t>
            </a:r>
            <a:br>
              <a:rPr lang="fr-FR" sz="4000" dirty="0">
                <a:latin typeface="Helvetica" charset="0"/>
                <a:ea typeface="ＭＳ Ｐゴシック" charset="0"/>
              </a:rPr>
            </a:br>
            <a:endParaRPr lang="fr-FR" sz="4000" dirty="0">
              <a:solidFill>
                <a:srgbClr val="FF0000"/>
              </a:solidFill>
              <a:latin typeface="Helvetica" charset="0"/>
              <a:ea typeface="ＭＳ Ｐゴシック" charset="0"/>
            </a:endParaRPr>
          </a:p>
        </p:txBody>
      </p:sp>
      <p:pic>
        <p:nvPicPr>
          <p:cNvPr id="25602"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25" y="6124740"/>
            <a:ext cx="2222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ZoneTexte 1"/>
          <p:cNvSpPr txBox="1">
            <a:spLocks noChangeArrowheads="1"/>
          </p:cNvSpPr>
          <p:nvPr/>
        </p:nvSpPr>
        <p:spPr bwMode="auto">
          <a:xfrm>
            <a:off x="7829550" y="534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fr-FR" sz="1800"/>
          </a:p>
        </p:txBody>
      </p:sp>
      <p:sp>
        <p:nvSpPr>
          <p:cNvPr id="6" name="Titre 1"/>
          <p:cNvSpPr txBox="1">
            <a:spLocks/>
          </p:cNvSpPr>
          <p:nvPr/>
        </p:nvSpPr>
        <p:spPr bwMode="auto">
          <a:xfrm>
            <a:off x="919887" y="1816988"/>
            <a:ext cx="8986113" cy="44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pPr>
            <a:r>
              <a:rPr lang="fr-FR" sz="1600" dirty="0">
                <a:latin typeface="Helvetica" charset="0"/>
                <a:cs typeface="Roboto" charset="0"/>
                <a:sym typeface="Wingdings"/>
              </a:rPr>
              <a:t>«</a:t>
            </a:r>
            <a:r>
              <a:rPr lang="fr-FR" sz="1600" i="1" dirty="0">
                <a:latin typeface="Helvetica" charset="0"/>
                <a:cs typeface="Roboto" charset="0"/>
                <a:sym typeface="Wingdings"/>
              </a:rPr>
              <a:t> </a:t>
            </a:r>
            <a:r>
              <a:rPr lang="fr-FR" sz="1600" i="1" dirty="0" err="1">
                <a:latin typeface="Helvetica" charset="0"/>
                <a:cs typeface="Roboto" charset="0"/>
                <a:sym typeface="Wingdings"/>
              </a:rPr>
              <a:t>IFprofs</a:t>
            </a:r>
            <a:r>
              <a:rPr lang="fr-FR" sz="1600" i="1" dirty="0">
                <a:latin typeface="Helvetica" charset="0"/>
                <a:cs typeface="Roboto" charset="0"/>
                <a:sym typeface="Wingdings"/>
              </a:rPr>
              <a:t> créateur de synergies autour </a:t>
            </a:r>
            <a:r>
              <a:rPr lang="fr-FR" sz="1600" i="1" dirty="0" smtClean="0">
                <a:latin typeface="Helvetica" charset="0"/>
                <a:cs typeface="Roboto" charset="0"/>
                <a:sym typeface="Wingdings"/>
              </a:rPr>
              <a:t>des </a:t>
            </a:r>
            <a:r>
              <a:rPr lang="fr-FR" sz="1600" i="1" dirty="0">
                <a:latin typeface="Helvetica" charset="0"/>
                <a:cs typeface="Roboto" charset="0"/>
                <a:sym typeface="Wingdings"/>
              </a:rPr>
              <a:t>actions de coopération éducative » </a:t>
            </a:r>
            <a:r>
              <a:rPr lang="fr-FR" sz="1600" i="1" dirty="0" smtClean="0">
                <a:latin typeface="Helvetica" charset="0"/>
                <a:cs typeface="Roboto" charset="0"/>
                <a:sym typeface="Wingdings"/>
              </a:rPr>
              <a:t>(Enquête auprès des animateurs)</a:t>
            </a:r>
            <a:endParaRPr lang="fr-FR" sz="1600" i="1" dirty="0">
              <a:latin typeface="Helvetica" charset="0"/>
              <a:cs typeface="Roboto" charset="0"/>
            </a:endParaRPr>
          </a:p>
          <a:p>
            <a:pPr eaLnBrk="1" hangingPunct="1">
              <a:lnSpc>
                <a:spcPct val="90000"/>
              </a:lnSpc>
            </a:pPr>
            <a:endParaRPr lang="fr-FR" sz="1600" dirty="0">
              <a:latin typeface="Helvetica" charset="0"/>
              <a:cs typeface="Roboto" charset="0"/>
            </a:endParaRPr>
          </a:p>
          <a:p>
            <a:pPr marL="342900" indent="-342900" eaLnBrk="1" hangingPunct="1">
              <a:lnSpc>
                <a:spcPct val="90000"/>
              </a:lnSpc>
              <a:buFont typeface="Arial"/>
              <a:buChar char="•"/>
            </a:pPr>
            <a:r>
              <a:rPr lang="fr-FR" sz="1600" dirty="0" smtClean="0">
                <a:latin typeface="Helvetica" charset="0"/>
                <a:cs typeface="Roboto" charset="0"/>
              </a:rPr>
              <a:t>Participe à la </a:t>
            </a:r>
            <a:r>
              <a:rPr lang="fr-FR" sz="1600" b="1" dirty="0" smtClean="0">
                <a:latin typeface="Helvetica" charset="0"/>
                <a:cs typeface="Roboto" charset="0"/>
              </a:rPr>
              <a:t>formation</a:t>
            </a:r>
            <a:r>
              <a:rPr lang="fr-FR" sz="1600" dirty="0" smtClean="0">
                <a:latin typeface="Helvetica" charset="0"/>
                <a:cs typeface="Roboto" charset="0"/>
              </a:rPr>
              <a:t> des professeurs </a:t>
            </a:r>
          </a:p>
          <a:p>
            <a:pPr eaLnBrk="1" hangingPunct="1">
              <a:lnSpc>
                <a:spcPct val="90000"/>
              </a:lnSpc>
            </a:pPr>
            <a:r>
              <a:rPr lang="fr-FR" sz="1600" dirty="0">
                <a:latin typeface="Helvetica" charset="0"/>
                <a:cs typeface="Roboto" charset="0"/>
              </a:rPr>
              <a:t> </a:t>
            </a:r>
            <a:r>
              <a:rPr lang="fr-FR" sz="1600" dirty="0" smtClean="0">
                <a:latin typeface="Helvetica" charset="0"/>
                <a:cs typeface="Roboto" charset="0"/>
              </a:rPr>
              <a:t>     Communauté en ligne = communauté d’apprentissage</a:t>
            </a:r>
            <a:endParaRPr lang="fr-FR" sz="1600" dirty="0">
              <a:solidFill>
                <a:srgbClr val="7F7F7F"/>
              </a:solidFill>
              <a:latin typeface="Helvetica" charset="0"/>
              <a:cs typeface="Roboto" charset="0"/>
            </a:endParaRPr>
          </a:p>
          <a:p>
            <a:pPr marL="342900" indent="-342900" eaLnBrk="1" hangingPunct="1">
              <a:lnSpc>
                <a:spcPct val="90000"/>
              </a:lnSpc>
              <a:buFont typeface="Arial"/>
              <a:buChar char="•"/>
            </a:pPr>
            <a:endParaRPr lang="fr-FR" sz="1600" dirty="0" smtClean="0">
              <a:solidFill>
                <a:srgbClr val="7F7F7F"/>
              </a:solidFill>
              <a:latin typeface="Helvetica" charset="0"/>
              <a:cs typeface="Roboto" charset="0"/>
            </a:endParaRPr>
          </a:p>
          <a:p>
            <a:pPr marL="342900" indent="-342900" eaLnBrk="1" hangingPunct="1">
              <a:lnSpc>
                <a:spcPct val="90000"/>
              </a:lnSpc>
              <a:buFont typeface="Arial"/>
              <a:buChar char="•"/>
            </a:pPr>
            <a:r>
              <a:rPr lang="fr-FR" altLang="ja-JP" sz="1600" dirty="0" smtClean="0">
                <a:latin typeface="Helvetica" charset="0"/>
                <a:cs typeface="Roboto" charset="0"/>
              </a:rPr>
              <a:t>Donne une </a:t>
            </a:r>
            <a:r>
              <a:rPr lang="fr-FR" altLang="ja-JP" sz="1600" b="1" dirty="0" smtClean="0">
                <a:latin typeface="Helvetica" charset="0"/>
                <a:cs typeface="Roboto" charset="0"/>
              </a:rPr>
              <a:t>visibilité</a:t>
            </a:r>
            <a:r>
              <a:rPr lang="fr-FR" altLang="ja-JP" sz="1600" dirty="0" smtClean="0">
                <a:latin typeface="Helvetica" charset="0"/>
                <a:cs typeface="Roboto" charset="0"/>
              </a:rPr>
              <a:t> aux acteurs de la francophonie </a:t>
            </a:r>
            <a:r>
              <a:rPr lang="fr-FR" altLang="ja-JP" sz="1600" dirty="0" smtClean="0">
                <a:solidFill>
                  <a:schemeClr val="bg1">
                    <a:lumMod val="50000"/>
                  </a:schemeClr>
                </a:solidFill>
                <a:latin typeface="Helvetica" charset="0"/>
                <a:cs typeface="Roboto" charset="0"/>
              </a:rPr>
              <a:t>(profils membre, profils partenaire…)</a:t>
            </a:r>
          </a:p>
          <a:p>
            <a:pPr eaLnBrk="1" hangingPunct="1">
              <a:lnSpc>
                <a:spcPct val="90000"/>
              </a:lnSpc>
            </a:pPr>
            <a:endParaRPr lang="fr-FR" altLang="ja-JP" sz="1600" dirty="0">
              <a:latin typeface="Helvetica" charset="0"/>
              <a:cs typeface="Roboto" charset="0"/>
            </a:endParaRPr>
          </a:p>
          <a:p>
            <a:pPr marL="342900" indent="-342900" eaLnBrk="1" hangingPunct="1">
              <a:lnSpc>
                <a:spcPct val="90000"/>
              </a:lnSpc>
              <a:buFont typeface="Arial" charset="0"/>
              <a:buChar char="•"/>
            </a:pPr>
            <a:r>
              <a:rPr lang="fr-FR" altLang="ja-JP" sz="1600" b="1" dirty="0" err="1" smtClean="0">
                <a:latin typeface="Helvetica" charset="0"/>
                <a:cs typeface="Roboto" charset="0"/>
              </a:rPr>
              <a:t>Fédére</a:t>
            </a:r>
            <a:r>
              <a:rPr lang="fr-FR" altLang="ja-JP" sz="1600" dirty="0" smtClean="0">
                <a:latin typeface="Helvetica" charset="0"/>
                <a:cs typeface="Roboto" charset="0"/>
              </a:rPr>
              <a:t> les acteurs de la francophonie </a:t>
            </a:r>
            <a:r>
              <a:rPr lang="fr-FR" altLang="ja-JP" sz="1600" i="1" dirty="0" smtClean="0">
                <a:latin typeface="Helvetica" charset="0"/>
                <a:cs typeface="Roboto" charset="0"/>
              </a:rPr>
              <a:t>« </a:t>
            </a:r>
            <a:r>
              <a:rPr lang="fr-FR" altLang="ja-JP" sz="1600" i="1" dirty="0" err="1" smtClean="0">
                <a:latin typeface="Helvetica" charset="0"/>
                <a:cs typeface="Roboto" charset="0"/>
              </a:rPr>
              <a:t>IFprofs</a:t>
            </a:r>
            <a:r>
              <a:rPr lang="fr-FR" altLang="ja-JP" sz="1600" i="1" dirty="0" smtClean="0">
                <a:latin typeface="Helvetica" charset="0"/>
                <a:cs typeface="Roboto" charset="0"/>
              </a:rPr>
              <a:t> créateur de liens et de rencontres » </a:t>
            </a:r>
            <a:r>
              <a:rPr lang="fr-FR" altLang="ja-JP" sz="1600" dirty="0" smtClean="0">
                <a:solidFill>
                  <a:schemeClr val="tx1">
                    <a:lumMod val="50000"/>
                    <a:lumOff val="50000"/>
                  </a:schemeClr>
                </a:solidFill>
                <a:latin typeface="Helvetica" charset="0"/>
                <a:cs typeface="Roboto" charset="0"/>
              </a:rPr>
              <a:t>(formations et manifestations autour d’</a:t>
            </a:r>
            <a:r>
              <a:rPr lang="fr-FR" altLang="ja-JP" sz="1600" dirty="0" err="1" smtClean="0">
                <a:solidFill>
                  <a:schemeClr val="tx1">
                    <a:lumMod val="50000"/>
                    <a:lumOff val="50000"/>
                  </a:schemeClr>
                </a:solidFill>
                <a:latin typeface="Helvetica" charset="0"/>
                <a:cs typeface="Roboto" charset="0"/>
              </a:rPr>
              <a:t>IFprofs</a:t>
            </a:r>
            <a:r>
              <a:rPr lang="fr-FR" altLang="ja-JP" sz="1600" dirty="0" smtClean="0">
                <a:solidFill>
                  <a:schemeClr val="tx1">
                    <a:lumMod val="50000"/>
                    <a:lumOff val="50000"/>
                  </a:schemeClr>
                </a:solidFill>
                <a:latin typeface="Helvetica" charset="0"/>
                <a:cs typeface="Roboto" charset="0"/>
              </a:rPr>
              <a:t>, groupes</a:t>
            </a:r>
            <a:r>
              <a:rPr lang="fr-FR" altLang="ja-JP" sz="1600" dirty="0">
                <a:solidFill>
                  <a:schemeClr val="tx1">
                    <a:lumMod val="50000"/>
                    <a:lumOff val="50000"/>
                  </a:schemeClr>
                </a:solidFill>
                <a:latin typeface="Helvetica" charset="0"/>
                <a:cs typeface="Roboto" charset="0"/>
              </a:rPr>
              <a:t> </a:t>
            </a:r>
            <a:r>
              <a:rPr lang="fr-FR" altLang="ja-JP" sz="1600" dirty="0" smtClean="0">
                <a:solidFill>
                  <a:schemeClr val="tx1">
                    <a:lumMod val="50000"/>
                    <a:lumOff val="50000"/>
                  </a:schemeClr>
                </a:solidFill>
                <a:latin typeface="Helvetica" charset="0"/>
                <a:cs typeface="Roboto" charset="0"/>
              </a:rPr>
              <a:t>et échanges en ligne…)</a:t>
            </a:r>
          </a:p>
          <a:p>
            <a:pPr marL="342900" indent="-342900" eaLnBrk="1" hangingPunct="1">
              <a:lnSpc>
                <a:spcPct val="90000"/>
              </a:lnSpc>
              <a:buFont typeface="Arial"/>
              <a:buChar char="•"/>
            </a:pPr>
            <a:endParaRPr lang="fr-FR" altLang="ja-JP" sz="1600" i="1" dirty="0" smtClean="0">
              <a:solidFill>
                <a:srgbClr val="000000"/>
              </a:solidFill>
              <a:latin typeface="Helvetica" charset="0"/>
              <a:cs typeface="Roboto" charset="0"/>
            </a:endParaRPr>
          </a:p>
          <a:p>
            <a:pPr marL="342900" indent="-342900" eaLnBrk="1" hangingPunct="1">
              <a:lnSpc>
                <a:spcPct val="90000"/>
              </a:lnSpc>
              <a:buFont typeface="Arial"/>
              <a:buChar char="•"/>
            </a:pPr>
            <a:r>
              <a:rPr lang="fr-FR" altLang="ja-JP" sz="1600" dirty="0" smtClean="0">
                <a:solidFill>
                  <a:srgbClr val="000000"/>
                </a:solidFill>
                <a:latin typeface="Helvetica" charset="0"/>
                <a:cs typeface="Roboto" charset="0"/>
              </a:rPr>
              <a:t>Touche de </a:t>
            </a:r>
            <a:r>
              <a:rPr lang="fr-FR" altLang="ja-JP" sz="1600" b="1" dirty="0" smtClean="0">
                <a:solidFill>
                  <a:srgbClr val="000000"/>
                </a:solidFill>
                <a:latin typeface="Helvetica" charset="0"/>
                <a:cs typeface="Roboto" charset="0"/>
              </a:rPr>
              <a:t>nouveaux publics </a:t>
            </a:r>
            <a:r>
              <a:rPr lang="fr-FR" altLang="ja-JP" sz="1600" dirty="0" smtClean="0">
                <a:solidFill>
                  <a:srgbClr val="000000"/>
                </a:solidFill>
                <a:latin typeface="Helvetica" charset="0"/>
                <a:cs typeface="Roboto" charset="0"/>
              </a:rPr>
              <a:t>(jeunes professionnels, professeurs inconnus, institutions variées) et les référence</a:t>
            </a:r>
            <a:endParaRPr lang="fr-FR" sz="1600" dirty="0" smtClean="0">
              <a:solidFill>
                <a:srgbClr val="000000"/>
              </a:solidFill>
              <a:latin typeface="Helvetica" charset="0"/>
              <a:cs typeface="Roboto" charset="0"/>
            </a:endParaRPr>
          </a:p>
          <a:p>
            <a:pPr marL="342900" indent="-342900" eaLnBrk="1" hangingPunct="1">
              <a:lnSpc>
                <a:spcPct val="90000"/>
              </a:lnSpc>
              <a:buFont typeface="Arial"/>
              <a:buChar char="•"/>
            </a:pPr>
            <a:endParaRPr lang="fr-FR" altLang="ja-JP" sz="1600" dirty="0" smtClean="0">
              <a:solidFill>
                <a:srgbClr val="000000"/>
              </a:solidFill>
              <a:latin typeface="Helvetica" charset="0"/>
              <a:cs typeface="Roboto" charset="0"/>
            </a:endParaRPr>
          </a:p>
          <a:p>
            <a:pPr marL="342900" indent="-342900" eaLnBrk="1" hangingPunct="1">
              <a:lnSpc>
                <a:spcPct val="90000"/>
              </a:lnSpc>
              <a:buFont typeface="Arial"/>
              <a:buChar char="•"/>
            </a:pPr>
            <a:r>
              <a:rPr lang="fr-FR" altLang="ja-JP" sz="1600" dirty="0" smtClean="0">
                <a:solidFill>
                  <a:srgbClr val="000000"/>
                </a:solidFill>
                <a:latin typeface="Helvetica" charset="0"/>
                <a:cs typeface="Roboto" charset="0"/>
              </a:rPr>
              <a:t>S’inscrit </a:t>
            </a:r>
            <a:r>
              <a:rPr lang="fr-FR" altLang="ja-JP" sz="1600" dirty="0">
                <a:solidFill>
                  <a:srgbClr val="000000"/>
                </a:solidFill>
                <a:latin typeface="Helvetica" charset="0"/>
                <a:cs typeface="Roboto" charset="0"/>
              </a:rPr>
              <a:t>dans les </a:t>
            </a:r>
            <a:r>
              <a:rPr lang="fr-FR" altLang="ja-JP" sz="1600" b="1" dirty="0">
                <a:solidFill>
                  <a:srgbClr val="000000"/>
                </a:solidFill>
                <a:latin typeface="Helvetica" charset="0"/>
                <a:cs typeface="Roboto" charset="0"/>
              </a:rPr>
              <a:t>accords </a:t>
            </a:r>
            <a:r>
              <a:rPr lang="fr-FR" altLang="ja-JP" sz="1600" b="1" dirty="0" smtClean="0">
                <a:solidFill>
                  <a:srgbClr val="000000"/>
                </a:solidFill>
                <a:latin typeface="Helvetica" charset="0"/>
                <a:cs typeface="Roboto" charset="0"/>
              </a:rPr>
              <a:t>de coopération</a:t>
            </a:r>
          </a:p>
          <a:p>
            <a:pPr marL="342900" indent="-342900" eaLnBrk="1" hangingPunct="1">
              <a:lnSpc>
                <a:spcPct val="90000"/>
              </a:lnSpc>
              <a:buFont typeface="Arial"/>
              <a:buChar char="•"/>
            </a:pPr>
            <a:endParaRPr lang="fr-FR" altLang="ja-JP" sz="1600" dirty="0" smtClean="0">
              <a:solidFill>
                <a:srgbClr val="000000"/>
              </a:solidFill>
              <a:latin typeface="Helvetica" charset="0"/>
              <a:cs typeface="Roboto" charset="0"/>
            </a:endParaRPr>
          </a:p>
          <a:p>
            <a:pPr marL="342900" indent="-342900" eaLnBrk="1" hangingPunct="1">
              <a:lnSpc>
                <a:spcPct val="90000"/>
              </a:lnSpc>
              <a:buFont typeface="Arial"/>
              <a:buChar char="•"/>
            </a:pPr>
            <a:r>
              <a:rPr lang="fr-FR" altLang="ja-JP" sz="1600" dirty="0" smtClean="0">
                <a:latin typeface="Helvetica" charset="0"/>
                <a:cs typeface="Roboto" charset="0"/>
              </a:rPr>
              <a:t>Permet une </a:t>
            </a:r>
            <a:r>
              <a:rPr lang="fr-FR" altLang="ja-JP" sz="1600" b="1" dirty="0">
                <a:latin typeface="Helvetica" charset="0"/>
                <a:cs typeface="Roboto" charset="0"/>
              </a:rPr>
              <a:t>veille</a:t>
            </a:r>
            <a:r>
              <a:rPr lang="fr-FR" altLang="ja-JP" sz="1600" dirty="0">
                <a:latin typeface="Helvetica" charset="0"/>
                <a:cs typeface="Roboto" charset="0"/>
              </a:rPr>
              <a:t> des </a:t>
            </a:r>
            <a:r>
              <a:rPr lang="fr-FR" altLang="ja-JP" sz="1600" dirty="0" smtClean="0">
                <a:latin typeface="Helvetica" charset="0"/>
                <a:cs typeface="Roboto" charset="0"/>
              </a:rPr>
              <a:t>pratiques </a:t>
            </a:r>
            <a:r>
              <a:rPr lang="fr-FR" altLang="ja-JP" sz="1600" dirty="0">
                <a:latin typeface="Helvetica" charset="0"/>
                <a:cs typeface="Roboto" charset="0"/>
              </a:rPr>
              <a:t>et </a:t>
            </a:r>
            <a:r>
              <a:rPr lang="fr-FR" altLang="ja-JP" sz="1600" dirty="0" smtClean="0">
                <a:latin typeface="Helvetica" charset="0"/>
                <a:cs typeface="Roboto" charset="0"/>
              </a:rPr>
              <a:t>besoins des acteurs éducatifs</a:t>
            </a:r>
            <a:endParaRPr lang="fr-FR" altLang="ja-JP" sz="1600" dirty="0" smtClean="0">
              <a:solidFill>
                <a:srgbClr val="000000"/>
              </a:solidFill>
              <a:latin typeface="Helvetica" charset="0"/>
              <a:cs typeface="Roboto" charset="0"/>
            </a:endParaRPr>
          </a:p>
          <a:p>
            <a:pPr eaLnBrk="1" hangingPunct="1">
              <a:lnSpc>
                <a:spcPct val="90000"/>
              </a:lnSpc>
            </a:pPr>
            <a:endParaRPr lang="fr-FR" sz="1600" dirty="0">
              <a:latin typeface="Helvetica" charset="0"/>
              <a:cs typeface="Roboto"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30461</TotalTime>
  <Words>413</Words>
  <Application>Microsoft Office PowerPoint</Application>
  <PresentationFormat>Format A4 (210 x 297 mm)</PresentationFormat>
  <Paragraphs>179</Paragraphs>
  <Slides>13</Slides>
  <Notes>10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  Lancement de IFprofs Slovénie :     Septembre 2018!!</vt:lpstr>
      <vt:lpstr>   http://www.institutfrancais.com/fr/numerique-educatif/le-reseau-social-professionnel-ifprofs </vt:lpstr>
      <vt:lpstr> Pourquoi entrer  dans la communauté IFprofs?</vt:lpstr>
      <vt:lpstr>Quelques chiffres ……   2018 : 67 pays, 20814 adhérents et 10000 ressources   2021 : 150 pays et 75000 adhérents</vt:lpstr>
      <vt:lpstr> Un outil de formation informelle</vt:lpstr>
      <vt:lpstr> Etat d’esprit IFprofs : la collaboration</vt:lpstr>
      <vt:lpstr> Une communauté de pratiques…</vt:lpstr>
      <vt:lpstr> … à la croisée d’autres types de communauté</vt:lpstr>
      <vt:lpstr> Un outil de coopération éducative </vt:lpstr>
      <vt:lpstr> Un réseau mondial, des espaces-pays</vt:lpstr>
      <vt:lpstr> Un réseau social conçu  pour les professionnels de l’éducation </vt:lpstr>
      <vt:lpstr>Règle du 1% :  participation inégale en ligne   </vt:lpstr>
      <vt:lpstr>    Une seule adresse : si.ifprofs.org!  A très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 CAVAZZA</dc:creator>
  <cp:lastModifiedBy>Marie-Laure CANTELOUBE</cp:lastModifiedBy>
  <cp:revision>895</cp:revision>
  <cp:lastPrinted>2018-04-11T14:50:50Z</cp:lastPrinted>
  <dcterms:created xsi:type="dcterms:W3CDTF">2016-08-24T15:24:15Z</dcterms:created>
  <dcterms:modified xsi:type="dcterms:W3CDTF">2018-09-26T08:15:38Z</dcterms:modified>
</cp:coreProperties>
</file>